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306" r:id="rId3"/>
    <p:sldId id="307" r:id="rId4"/>
    <p:sldId id="308" r:id="rId5"/>
    <p:sldId id="257" r:id="rId6"/>
    <p:sldId id="258" r:id="rId7"/>
    <p:sldId id="315" r:id="rId8"/>
    <p:sldId id="263" r:id="rId9"/>
    <p:sldId id="289" r:id="rId10"/>
    <p:sldId id="262" r:id="rId11"/>
    <p:sldId id="309" r:id="rId12"/>
    <p:sldId id="294" r:id="rId13"/>
    <p:sldId id="296" r:id="rId14"/>
    <p:sldId id="275" r:id="rId15"/>
    <p:sldId id="295" r:id="rId16"/>
    <p:sldId id="276" r:id="rId17"/>
    <p:sldId id="277" r:id="rId18"/>
    <p:sldId id="297" r:id="rId19"/>
    <p:sldId id="267" r:id="rId20"/>
    <p:sldId id="301" r:id="rId21"/>
    <p:sldId id="268" r:id="rId22"/>
    <p:sldId id="274" r:id="rId23"/>
    <p:sldId id="271" r:id="rId24"/>
    <p:sldId id="265" r:id="rId25"/>
    <p:sldId id="273" r:id="rId26"/>
    <p:sldId id="279" r:id="rId27"/>
    <p:sldId id="310" r:id="rId28"/>
    <p:sldId id="278" r:id="rId29"/>
    <p:sldId id="280" r:id="rId30"/>
    <p:sldId id="281" r:id="rId31"/>
    <p:sldId id="284" r:id="rId32"/>
    <p:sldId id="285" r:id="rId33"/>
    <p:sldId id="286" r:id="rId34"/>
    <p:sldId id="311" r:id="rId35"/>
    <p:sldId id="312" r:id="rId36"/>
    <p:sldId id="313" r:id="rId37"/>
    <p:sldId id="287" r:id="rId38"/>
    <p:sldId id="264" r:id="rId39"/>
  </p:sldIdLst>
  <p:sldSz cx="9144000" cy="6858000" type="screen4x3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AF83"/>
    <a:srgbClr val="565344"/>
    <a:srgbClr val="C3B49D"/>
    <a:srgbClr val="FE940A"/>
    <a:srgbClr val="FFFFFF"/>
    <a:srgbClr val="79D8EB"/>
    <a:srgbClr val="EA148C"/>
    <a:srgbClr val="03A9F4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3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3250A-D809-4E21-9A62-925607F8F2F8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FBB38-5830-453E-8267-744A7CFB2C6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701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https://bank-24h.com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613DE-18AE-4B3E-B43D-FFC8EE7E2F61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029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https://bank-24h.com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613DE-18AE-4B3E-B43D-FFC8EE7E2F61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973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https://bank-24h.com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613DE-18AE-4B3E-B43D-FFC8EE7E2F61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257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For </a:t>
            </a:r>
            <a:r>
              <a:rPr lang="en-SG" baseline="0"/>
              <a:t>example, age can be represented by a number, but this doesn’t mean that </a:t>
            </a:r>
            <a:r>
              <a:rPr lang="en-SG" i="1" baseline="0"/>
              <a:t>every</a:t>
            </a:r>
            <a:r>
              <a:rPr lang="en-SG" baseline="0"/>
              <a:t> number is an age.</a:t>
            </a:r>
          </a:p>
          <a:p>
            <a:r>
              <a:rPr lang="en-SG" baseline="0"/>
              <a:t>A number can represent age, height, speed, mass, salary etc.</a:t>
            </a:r>
          </a:p>
          <a:p>
            <a:r>
              <a:rPr lang="en-SG" baseline="0"/>
              <a:t>A number can represent any scalar quantity. </a:t>
            </a:r>
            <a:r>
              <a:rPr lang="en-SG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Scalars</a:t>
            </a:r>
            <a:r>
              <a:rPr lang="en-SG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quantities that are fully described by a magnitude (or numerical value) alone.</a:t>
            </a:r>
            <a:endParaRPr lang="en-SG" baseline="0"/>
          </a:p>
          <a:p>
            <a:r>
              <a:rPr lang="en-SG" baseline="0"/>
              <a:t>Likewise, a vector can represent any quantity that has direction </a:t>
            </a:r>
            <a:r>
              <a:rPr lang="en-SG" i="1" baseline="0"/>
              <a:t>and</a:t>
            </a:r>
            <a:r>
              <a:rPr lang="en-SG" baseline="0"/>
              <a:t> magnitude.</a:t>
            </a:r>
          </a:p>
          <a:p>
            <a:r>
              <a:rPr lang="en-SG" baseline="0"/>
              <a:t>See this video: https://www.youtube.com/watch?v=Yfc6rAFOI4I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613DE-18AE-4B3E-B43D-FFC8EE7E2F61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5127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Questions to ask:</a:t>
            </a:r>
          </a:p>
          <a:p>
            <a:endParaRPr lang="en-SG"/>
          </a:p>
          <a:p>
            <a:r>
              <a:rPr lang="en-SG"/>
              <a:t>Where is the 0</a:t>
            </a:r>
            <a:r>
              <a:rPr lang="en-SG" baseline="0"/>
              <a:t> position between –X and +X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/>
              <a:t>Where is the 0</a:t>
            </a:r>
            <a:r>
              <a:rPr lang="en-SG" baseline="0"/>
              <a:t> position between –Y and +Y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aseline="0"/>
              <a:t>What units do we measure X and Y in?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aseline="0"/>
              <a:t>What is the “step size” between unit values e.g. what is </a:t>
            </a:r>
            <a:r>
              <a:rPr lang="en-SG" b="1" baseline="0"/>
              <a:t>(Xn+1) – Xn </a:t>
            </a:r>
            <a:r>
              <a:rPr lang="en-SG" baseline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baseline="0"/>
              <a:t>Are these units domain dependent?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613DE-18AE-4B3E-B43D-FFC8EE7E2F61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2330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613DE-18AE-4B3E-B43D-FFC8EE7E2F61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300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613DE-18AE-4B3E-B43D-FFC8EE7E2F61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792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332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385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988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9884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554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590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5359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9974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1680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54868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236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2736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0174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36742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0914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47100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35868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3597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2621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51561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02346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4803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6683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2519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30748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3835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692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88017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50454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87535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62746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75505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710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88114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12242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26188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20015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05779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54724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32915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88648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944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1952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647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9282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12469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43706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02130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73829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63523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83398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467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0442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28000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85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268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236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930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945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72C62-2F9C-47DF-B86E-79536792E6D7}" type="datetimeFigureOut">
              <a:rPr lang="en-SG" smtClean="0"/>
              <a:t>16/10/2023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7F09-0B40-4B52-A088-471A86D74F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559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1" r:id="rId2"/>
    <p:sldLayoutId id="2147483700" r:id="rId3"/>
    <p:sldLayoutId id="2147483699" r:id="rId4"/>
    <p:sldLayoutId id="2147483697" r:id="rId5"/>
    <p:sldLayoutId id="2147483696" r:id="rId6"/>
    <p:sldLayoutId id="2147483694" r:id="rId7"/>
    <p:sldLayoutId id="2147483689" r:id="rId8"/>
    <p:sldLayoutId id="2147483662" r:id="rId9"/>
    <p:sldLayoutId id="2147483719" r:id="rId10"/>
    <p:sldLayoutId id="2147483718" r:id="rId11"/>
    <p:sldLayoutId id="2147483717" r:id="rId12"/>
    <p:sldLayoutId id="2147483716" r:id="rId13"/>
    <p:sldLayoutId id="2147483715" r:id="rId14"/>
    <p:sldLayoutId id="2147483714" r:id="rId15"/>
    <p:sldLayoutId id="2147483713" r:id="rId16"/>
    <p:sldLayoutId id="2147483712" r:id="rId17"/>
    <p:sldLayoutId id="2147483711" r:id="rId18"/>
    <p:sldLayoutId id="2147483710" r:id="rId19"/>
    <p:sldLayoutId id="2147483709" r:id="rId20"/>
    <p:sldLayoutId id="2147483708" r:id="rId21"/>
    <p:sldLayoutId id="2147483707" r:id="rId22"/>
    <p:sldLayoutId id="2147483706" r:id="rId23"/>
    <p:sldLayoutId id="2147483705" r:id="rId24"/>
    <p:sldLayoutId id="2147483704" r:id="rId25"/>
    <p:sldLayoutId id="2147483703" r:id="rId26"/>
    <p:sldLayoutId id="2147483702" r:id="rId27"/>
    <p:sldLayoutId id="2147483698" r:id="rId28"/>
    <p:sldLayoutId id="2147483695" r:id="rId29"/>
    <p:sldLayoutId id="2147483693" r:id="rId30"/>
    <p:sldLayoutId id="2147483692" r:id="rId31"/>
    <p:sldLayoutId id="2147483691" r:id="rId32"/>
    <p:sldLayoutId id="2147483690" r:id="rId33"/>
    <p:sldLayoutId id="2147483688" r:id="rId34"/>
    <p:sldLayoutId id="2147483687" r:id="rId35"/>
    <p:sldLayoutId id="2147483686" r:id="rId36"/>
    <p:sldLayoutId id="2147483685" r:id="rId37"/>
    <p:sldLayoutId id="2147483684" r:id="rId38"/>
    <p:sldLayoutId id="2147483683" r:id="rId39"/>
    <p:sldLayoutId id="2147483682" r:id="rId40"/>
    <p:sldLayoutId id="2147483681" r:id="rId41"/>
    <p:sldLayoutId id="2147483680" r:id="rId42"/>
    <p:sldLayoutId id="2147483679" r:id="rId43"/>
    <p:sldLayoutId id="2147483678" r:id="rId44"/>
    <p:sldLayoutId id="2147483677" r:id="rId45"/>
    <p:sldLayoutId id="2147483676" r:id="rId46"/>
    <p:sldLayoutId id="2147483675" r:id="rId47"/>
    <p:sldLayoutId id="2147483674" r:id="rId48"/>
    <p:sldLayoutId id="2147483673" r:id="rId49"/>
    <p:sldLayoutId id="2147483672" r:id="rId50"/>
    <p:sldLayoutId id="2147483663" r:id="rId51"/>
    <p:sldLayoutId id="2147483664" r:id="rId52"/>
    <p:sldLayoutId id="2147483665" r:id="rId53"/>
    <p:sldLayoutId id="2147483666" r:id="rId54"/>
    <p:sldLayoutId id="2147483667" r:id="rId55"/>
    <p:sldLayoutId id="2147483668" r:id="rId56"/>
    <p:sldLayoutId id="2147483669" r:id="rId57"/>
    <p:sldLayoutId id="2147483670" r:id="rId58"/>
    <p:sldLayoutId id="2147483671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t9OilEzwnk?start=340&amp;feature=oembed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digipen.edu/academics/game-design-and-development-degrees/bs-in-computer-science-and-game-design/sample-course-sequen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V85kxoMB1I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891553"/>
            <a:ext cx="7772400" cy="955022"/>
          </a:xfrm>
        </p:spPr>
        <p:txBody>
          <a:bodyPr/>
          <a:lstStyle/>
          <a:p>
            <a:r>
              <a:rPr lang="en-SG"/>
              <a:t>Game Maths &amp;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3296216"/>
            <a:ext cx="6858000" cy="603431"/>
          </a:xfrm>
        </p:spPr>
        <p:txBody>
          <a:bodyPr>
            <a:normAutofit/>
          </a:bodyPr>
          <a:lstStyle/>
          <a:p>
            <a:r>
              <a:rPr lang="en-SG" sz="3600"/>
              <a:t>Subject Details</a:t>
            </a:r>
          </a:p>
        </p:txBody>
      </p:sp>
      <p:pic>
        <p:nvPicPr>
          <p:cNvPr id="1028" name="Picture 4" descr="A NEW DESTINATION:PROJECTILE MOTION – NEO">
            <a:extLst>
              <a:ext uri="{FF2B5EF4-FFF2-40B4-BE49-F238E27FC236}">
                <a16:creationId xmlns:a16="http://schemas.microsoft.com/office/drawing/2014/main" id="{3E69A9D1-A9ED-4E92-9509-01F0BD85B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2" y="4514850"/>
            <a:ext cx="56673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33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40360" y="321458"/>
            <a:ext cx="4729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Could you throw a coin on your desk</a:t>
            </a:r>
          </a:p>
        </p:txBody>
      </p:sp>
      <p:pic>
        <p:nvPicPr>
          <p:cNvPr id="5128" name="Picture 8" descr="Image result for de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4" y="1891791"/>
            <a:ext cx="3161211" cy="348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4935" y="2729079"/>
            <a:ext cx="483979" cy="2092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18802" y="783123"/>
            <a:ext cx="427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then throw another coin onto it?</a:t>
            </a:r>
          </a:p>
        </p:txBody>
      </p:sp>
      <p:sp>
        <p:nvSpPr>
          <p:cNvPr id="17" name="Freeform 16"/>
          <p:cNvSpPr/>
          <p:nvPr/>
        </p:nvSpPr>
        <p:spPr>
          <a:xfrm>
            <a:off x="1408284" y="1628238"/>
            <a:ext cx="548640" cy="1053737"/>
          </a:xfrm>
          <a:custGeom>
            <a:avLst/>
            <a:gdLst>
              <a:gd name="connsiteX0" fmla="*/ 0 w 548640"/>
              <a:gd name="connsiteY0" fmla="*/ 0 h 1053737"/>
              <a:gd name="connsiteX1" fmla="*/ 339634 w 548640"/>
              <a:gd name="connsiteY1" fmla="*/ 383177 h 1053737"/>
              <a:gd name="connsiteX2" fmla="*/ 548640 w 548640"/>
              <a:gd name="connsiteY2" fmla="*/ 1053737 h 10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640" h="1053737">
                <a:moveTo>
                  <a:pt x="0" y="0"/>
                </a:moveTo>
                <a:cubicBezTo>
                  <a:pt x="124097" y="103777"/>
                  <a:pt x="248194" y="207554"/>
                  <a:pt x="339634" y="383177"/>
                </a:cubicBezTo>
                <a:cubicBezTo>
                  <a:pt x="431074" y="558800"/>
                  <a:pt x="489857" y="806268"/>
                  <a:pt x="548640" y="105373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8" descr="Image result for de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931" y="1970168"/>
            <a:ext cx="3161211" cy="348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23"/>
          <p:cNvSpPr/>
          <p:nvPr/>
        </p:nvSpPr>
        <p:spPr>
          <a:xfrm>
            <a:off x="5167883" y="1865560"/>
            <a:ext cx="548640" cy="1053737"/>
          </a:xfrm>
          <a:custGeom>
            <a:avLst/>
            <a:gdLst>
              <a:gd name="connsiteX0" fmla="*/ 0 w 548640"/>
              <a:gd name="connsiteY0" fmla="*/ 0 h 1053737"/>
              <a:gd name="connsiteX1" fmla="*/ 339634 w 548640"/>
              <a:gd name="connsiteY1" fmla="*/ 383177 h 1053737"/>
              <a:gd name="connsiteX2" fmla="*/ 548640 w 548640"/>
              <a:gd name="connsiteY2" fmla="*/ 1053737 h 10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640" h="1053737">
                <a:moveTo>
                  <a:pt x="0" y="0"/>
                </a:moveTo>
                <a:cubicBezTo>
                  <a:pt x="124097" y="103777"/>
                  <a:pt x="248194" y="207554"/>
                  <a:pt x="339634" y="383177"/>
                </a:cubicBezTo>
                <a:cubicBezTo>
                  <a:pt x="431074" y="558800"/>
                  <a:pt x="489857" y="806268"/>
                  <a:pt x="548640" y="105373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8557" y="2814689"/>
            <a:ext cx="483979" cy="2092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 rot="19988489">
            <a:off x="5966567" y="2650223"/>
            <a:ext cx="483979" cy="209216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5712822" y="2645699"/>
            <a:ext cx="391886" cy="245549"/>
          </a:xfrm>
          <a:custGeom>
            <a:avLst/>
            <a:gdLst>
              <a:gd name="connsiteX0" fmla="*/ 0 w 391886"/>
              <a:gd name="connsiteY0" fmla="*/ 245549 h 245549"/>
              <a:gd name="connsiteX1" fmla="*/ 156754 w 391886"/>
              <a:gd name="connsiteY1" fmla="*/ 19126 h 245549"/>
              <a:gd name="connsiteX2" fmla="*/ 391886 w 391886"/>
              <a:gd name="connsiteY2" fmla="*/ 27835 h 24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245549">
                <a:moveTo>
                  <a:pt x="0" y="245549"/>
                </a:moveTo>
                <a:cubicBezTo>
                  <a:pt x="45720" y="150480"/>
                  <a:pt x="91440" y="55412"/>
                  <a:pt x="156754" y="19126"/>
                </a:cubicBezTo>
                <a:cubicBezTo>
                  <a:pt x="222068" y="-17160"/>
                  <a:pt x="306977" y="5337"/>
                  <a:pt x="391886" y="2783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461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85477" y="321458"/>
            <a:ext cx="510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What about placing a coin on your desk</a:t>
            </a:r>
          </a:p>
        </p:txBody>
      </p:sp>
      <p:pic>
        <p:nvPicPr>
          <p:cNvPr id="5128" name="Picture 8" descr="Image result for de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6" y="1891791"/>
            <a:ext cx="3161211" cy="348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6667" y="2729079"/>
            <a:ext cx="483979" cy="2092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63919" y="783123"/>
            <a:ext cx="4430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then placing another coin onto it?</a:t>
            </a:r>
          </a:p>
        </p:txBody>
      </p:sp>
      <p:pic>
        <p:nvPicPr>
          <p:cNvPr id="14" name="Picture 8" descr="Image result for de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886" y="1970168"/>
            <a:ext cx="3161211" cy="348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0512" y="2814689"/>
            <a:ext cx="483979" cy="2092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 rot="19988489">
            <a:off x="5968522" y="2650223"/>
            <a:ext cx="483979" cy="20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01118B-6494-0E66-5880-7A8244463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314851">
            <a:off x="772264" y="1705050"/>
            <a:ext cx="771525" cy="8382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1400016" y="1779950"/>
            <a:ext cx="548640" cy="1053737"/>
          </a:xfrm>
          <a:custGeom>
            <a:avLst/>
            <a:gdLst>
              <a:gd name="connsiteX0" fmla="*/ 0 w 548640"/>
              <a:gd name="connsiteY0" fmla="*/ 0 h 1053737"/>
              <a:gd name="connsiteX1" fmla="*/ 339634 w 548640"/>
              <a:gd name="connsiteY1" fmla="*/ 383177 h 1053737"/>
              <a:gd name="connsiteX2" fmla="*/ 548640 w 548640"/>
              <a:gd name="connsiteY2" fmla="*/ 1053737 h 10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640" h="1053737">
                <a:moveTo>
                  <a:pt x="0" y="0"/>
                </a:moveTo>
                <a:cubicBezTo>
                  <a:pt x="124097" y="103777"/>
                  <a:pt x="248194" y="207554"/>
                  <a:pt x="339634" y="383177"/>
                </a:cubicBezTo>
                <a:cubicBezTo>
                  <a:pt x="431074" y="558800"/>
                  <a:pt x="489857" y="806268"/>
                  <a:pt x="548640" y="105373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A56848-2659-12EC-28F0-0B55CC8E7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314851">
            <a:off x="5041056" y="1758147"/>
            <a:ext cx="771525" cy="838200"/>
          </a:xfrm>
          <a:prstGeom prst="rect">
            <a:avLst/>
          </a:pr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A8DE3569-2B43-6029-3ED3-B81CC33C52AF}"/>
              </a:ext>
            </a:extLst>
          </p:cNvPr>
          <p:cNvSpPr/>
          <p:nvPr/>
        </p:nvSpPr>
        <p:spPr>
          <a:xfrm>
            <a:off x="5600334" y="1681498"/>
            <a:ext cx="548640" cy="1053737"/>
          </a:xfrm>
          <a:custGeom>
            <a:avLst/>
            <a:gdLst>
              <a:gd name="connsiteX0" fmla="*/ 0 w 548640"/>
              <a:gd name="connsiteY0" fmla="*/ 0 h 1053737"/>
              <a:gd name="connsiteX1" fmla="*/ 339634 w 548640"/>
              <a:gd name="connsiteY1" fmla="*/ 383177 h 1053737"/>
              <a:gd name="connsiteX2" fmla="*/ 548640 w 548640"/>
              <a:gd name="connsiteY2" fmla="*/ 1053737 h 10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640" h="1053737">
                <a:moveTo>
                  <a:pt x="0" y="0"/>
                </a:moveTo>
                <a:cubicBezTo>
                  <a:pt x="124097" y="103777"/>
                  <a:pt x="248194" y="207554"/>
                  <a:pt x="339634" y="383177"/>
                </a:cubicBezTo>
                <a:cubicBezTo>
                  <a:pt x="431074" y="558800"/>
                  <a:pt x="489857" y="806268"/>
                  <a:pt x="548640" y="105373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6185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860934" y="329291"/>
            <a:ext cx="3542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/>
              <a:t>An object can be moved 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2365" y="1184101"/>
            <a:ext cx="3569235" cy="3191823"/>
            <a:chOff x="619588" y="1184101"/>
            <a:chExt cx="3569235" cy="3191823"/>
          </a:xfrm>
        </p:grpSpPr>
        <p:pic>
          <p:nvPicPr>
            <p:cNvPr id="5128" name="Picture 8" descr="Image result for desk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950" y="1340629"/>
              <a:ext cx="1877487" cy="2070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48428" y="1837906"/>
              <a:ext cx="287442" cy="124256"/>
            </a:xfrm>
            <a:prstGeom prst="rect">
              <a:avLst/>
            </a:prstGeom>
          </p:spPr>
        </p:pic>
        <p:sp>
          <p:nvSpPr>
            <p:cNvPr id="17" name="Freeform 16"/>
            <p:cNvSpPr/>
            <p:nvPr/>
          </p:nvSpPr>
          <p:spPr>
            <a:xfrm>
              <a:off x="1566304" y="1184101"/>
              <a:ext cx="325845" cy="625829"/>
            </a:xfrm>
            <a:custGeom>
              <a:avLst/>
              <a:gdLst>
                <a:gd name="connsiteX0" fmla="*/ 0 w 548640"/>
                <a:gd name="connsiteY0" fmla="*/ 0 h 1053737"/>
                <a:gd name="connsiteX1" fmla="*/ 339634 w 548640"/>
                <a:gd name="connsiteY1" fmla="*/ 383177 h 1053737"/>
                <a:gd name="connsiteX2" fmla="*/ 548640 w 548640"/>
                <a:gd name="connsiteY2" fmla="*/ 1053737 h 105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640" h="1053737">
                  <a:moveTo>
                    <a:pt x="0" y="0"/>
                  </a:moveTo>
                  <a:cubicBezTo>
                    <a:pt x="124097" y="103777"/>
                    <a:pt x="248194" y="207554"/>
                    <a:pt x="339634" y="383177"/>
                  </a:cubicBezTo>
                  <a:cubicBezTo>
                    <a:pt x="431074" y="558800"/>
                    <a:pt x="489857" y="806268"/>
                    <a:pt x="548640" y="105373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9588" y="3544927"/>
              <a:ext cx="35692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/>
                <a:t>by controlling its position directly, according to math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11698" y="1325050"/>
            <a:ext cx="3464733" cy="3050874"/>
            <a:chOff x="5108900" y="1325050"/>
            <a:chExt cx="3464733" cy="3050874"/>
          </a:xfrm>
        </p:grpSpPr>
        <p:grpSp>
          <p:nvGrpSpPr>
            <p:cNvPr id="3" name="Group 2"/>
            <p:cNvGrpSpPr/>
            <p:nvPr/>
          </p:nvGrpSpPr>
          <p:grpSpPr>
            <a:xfrm>
              <a:off x="6046245" y="1325050"/>
              <a:ext cx="1877487" cy="2132252"/>
              <a:chOff x="4885509" y="1865560"/>
              <a:chExt cx="3161211" cy="3590171"/>
            </a:xfrm>
          </p:grpSpPr>
          <p:pic>
            <p:nvPicPr>
              <p:cNvPr id="14" name="Picture 8" descr="Image result for desk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5509" y="1970168"/>
                <a:ext cx="3161211" cy="3485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/>
              <p:cNvSpPr/>
              <p:nvPr/>
            </p:nvSpPr>
            <p:spPr>
              <a:xfrm>
                <a:off x="4941461" y="1865560"/>
                <a:ext cx="548640" cy="1053737"/>
              </a:xfrm>
              <a:custGeom>
                <a:avLst/>
                <a:gdLst>
                  <a:gd name="connsiteX0" fmla="*/ 0 w 548640"/>
                  <a:gd name="connsiteY0" fmla="*/ 0 h 1053737"/>
                  <a:gd name="connsiteX1" fmla="*/ 339634 w 548640"/>
                  <a:gd name="connsiteY1" fmla="*/ 383177 h 1053737"/>
                  <a:gd name="connsiteX2" fmla="*/ 548640 w 548640"/>
                  <a:gd name="connsiteY2" fmla="*/ 1053737 h 105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640" h="1053737">
                    <a:moveTo>
                      <a:pt x="0" y="0"/>
                    </a:moveTo>
                    <a:cubicBezTo>
                      <a:pt x="124097" y="103777"/>
                      <a:pt x="248194" y="207554"/>
                      <a:pt x="339634" y="383177"/>
                    </a:cubicBezTo>
                    <a:cubicBezTo>
                      <a:pt x="431074" y="558800"/>
                      <a:pt x="489857" y="806268"/>
                      <a:pt x="548640" y="1053737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82135" y="2814689"/>
                <a:ext cx="483979" cy="2092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19988489">
                <a:off x="5740145" y="2650223"/>
                <a:ext cx="483979" cy="209216"/>
              </a:xfrm>
              <a:prstGeom prst="rect">
                <a:avLst/>
              </a:prstGeom>
            </p:spPr>
          </p:pic>
          <p:sp>
            <p:nvSpPr>
              <p:cNvPr id="2" name="Freeform 1"/>
              <p:cNvSpPr/>
              <p:nvPr/>
            </p:nvSpPr>
            <p:spPr>
              <a:xfrm>
                <a:off x="5486400" y="2645699"/>
                <a:ext cx="391886" cy="245549"/>
              </a:xfrm>
              <a:custGeom>
                <a:avLst/>
                <a:gdLst>
                  <a:gd name="connsiteX0" fmla="*/ 0 w 391886"/>
                  <a:gd name="connsiteY0" fmla="*/ 245549 h 245549"/>
                  <a:gd name="connsiteX1" fmla="*/ 156754 w 391886"/>
                  <a:gd name="connsiteY1" fmla="*/ 19126 h 245549"/>
                  <a:gd name="connsiteX2" fmla="*/ 391886 w 391886"/>
                  <a:gd name="connsiteY2" fmla="*/ 27835 h 24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1886" h="245549">
                    <a:moveTo>
                      <a:pt x="0" y="245549"/>
                    </a:moveTo>
                    <a:cubicBezTo>
                      <a:pt x="45720" y="150480"/>
                      <a:pt x="91440" y="55412"/>
                      <a:pt x="156754" y="19126"/>
                    </a:cubicBezTo>
                    <a:cubicBezTo>
                      <a:pt x="222068" y="-17160"/>
                      <a:pt x="306977" y="5337"/>
                      <a:pt x="391886" y="27835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108900" y="3544927"/>
              <a:ext cx="34647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/>
                <a:t>by applying various forces that act on the object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72365" y="4563901"/>
            <a:ext cx="3569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Of course you can argue that in real life, all objects are directly or indirectly moved by forces --your arm moves by the muscles applying forces to the joints.</a:t>
            </a:r>
          </a:p>
        </p:txBody>
      </p:sp>
      <p:sp>
        <p:nvSpPr>
          <p:cNvPr id="23" name="TextBox 22"/>
          <p:cNvSpPr txBox="1"/>
          <p:nvPr/>
        </p:nvSpPr>
        <p:spPr>
          <a:xfrm rot="21164053">
            <a:off x="4849250" y="4796777"/>
            <a:ext cx="3735401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/>
              <a:t>What is a force that acts on all objects all the time?!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023435" y="5477691"/>
            <a:ext cx="1055225" cy="948258"/>
            <a:chOff x="6853832" y="5477691"/>
            <a:chExt cx="1055225" cy="948258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7350034" y="5477691"/>
              <a:ext cx="0" cy="5399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853832" y="5964284"/>
              <a:ext cx="10552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/>
                <a:t>gravity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147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DB9F69-3032-40AB-BFCC-E266C5808910}"/>
              </a:ext>
            </a:extLst>
          </p:cNvPr>
          <p:cNvSpPr txBox="1"/>
          <p:nvPr/>
        </p:nvSpPr>
        <p:spPr>
          <a:xfrm>
            <a:off x="1211179" y="319441"/>
            <a:ext cx="643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The are two ways to study movement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F60CD-A020-4F23-B0DC-0D5C50654F16}"/>
              </a:ext>
            </a:extLst>
          </p:cNvPr>
          <p:cNvSpPr txBox="1"/>
          <p:nvPr/>
        </p:nvSpPr>
        <p:spPr>
          <a:xfrm>
            <a:off x="1480372" y="1582867"/>
            <a:ext cx="2283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/>
              <a:t>Kinematics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AB129-DFCC-4030-96AE-65018596942C}"/>
              </a:ext>
            </a:extLst>
          </p:cNvPr>
          <p:cNvSpPr txBox="1"/>
          <p:nvPr/>
        </p:nvSpPr>
        <p:spPr>
          <a:xfrm>
            <a:off x="5538201" y="1582867"/>
            <a:ext cx="202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/>
              <a:t>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713D3-ABB2-4B24-BC74-283521818D6F}"/>
              </a:ext>
            </a:extLst>
          </p:cNvPr>
          <p:cNvSpPr txBox="1"/>
          <p:nvPr/>
        </p:nvSpPr>
        <p:spPr>
          <a:xfrm>
            <a:off x="893591" y="2534032"/>
            <a:ext cx="3537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i="0">
                <a:solidFill>
                  <a:srgbClr val="282829"/>
                </a:solidFill>
                <a:effectLst/>
                <a:latin typeface="-apple-system"/>
              </a:rPr>
              <a:t>Kinematics</a:t>
            </a:r>
            <a:r>
              <a:rPr lang="en-SG" b="0" i="0">
                <a:solidFill>
                  <a:srgbClr val="282829"/>
                </a:solidFill>
                <a:effectLst/>
                <a:latin typeface="-apple-system"/>
              </a:rPr>
              <a:t> is the study of only the motion of objects without taking into consideration the causes of that motion.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E4549-9510-49BD-A93D-EBD19C4955E0}"/>
              </a:ext>
            </a:extLst>
          </p:cNvPr>
          <p:cNvSpPr txBox="1"/>
          <p:nvPr/>
        </p:nvSpPr>
        <p:spPr>
          <a:xfrm>
            <a:off x="853485" y="3946465"/>
            <a:ext cx="35372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0">
                <a:solidFill>
                  <a:srgbClr val="282829"/>
                </a:solidFill>
                <a:effectLst/>
                <a:latin typeface="-apple-system"/>
              </a:rPr>
              <a:t>It doesn't ask "how did the velocity of the body change?" Only, "by how much did it change?"</a:t>
            </a:r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05295-1205-49ED-9126-B8EF9DBC5C8B}"/>
              </a:ext>
            </a:extLst>
          </p:cNvPr>
          <p:cNvSpPr txBox="1"/>
          <p:nvPr/>
        </p:nvSpPr>
        <p:spPr>
          <a:xfrm>
            <a:off x="4809379" y="2534032"/>
            <a:ext cx="38453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i="0">
                <a:solidFill>
                  <a:srgbClr val="282829"/>
                </a:solidFill>
                <a:effectLst/>
                <a:latin typeface="-apple-system"/>
              </a:rPr>
              <a:t>Dynamics</a:t>
            </a:r>
            <a:r>
              <a:rPr lang="en-SG" b="0" i="0">
                <a:solidFill>
                  <a:srgbClr val="282829"/>
                </a:solidFill>
                <a:effectLst/>
                <a:latin typeface="-apple-system"/>
              </a:rPr>
              <a:t> is the study of motion of the objects along with their cause (forces and torques). </a:t>
            </a:r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CD0086-C949-44CB-8FE3-1EAC79949608}"/>
              </a:ext>
            </a:extLst>
          </p:cNvPr>
          <p:cNvSpPr txBox="1"/>
          <p:nvPr/>
        </p:nvSpPr>
        <p:spPr>
          <a:xfrm>
            <a:off x="4820656" y="3878087"/>
            <a:ext cx="3460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0">
                <a:solidFill>
                  <a:srgbClr val="282829"/>
                </a:solidFill>
                <a:effectLst/>
                <a:latin typeface="-apple-system"/>
              </a:rPr>
              <a:t>It asks why did the velocity change.</a:t>
            </a:r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701E4-157C-444C-A84F-67D0A9B921E7}"/>
              </a:ext>
            </a:extLst>
          </p:cNvPr>
          <p:cNvSpPr txBox="1"/>
          <p:nvPr/>
        </p:nvSpPr>
        <p:spPr>
          <a:xfrm>
            <a:off x="0" y="664255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>
                <a:solidFill>
                  <a:schemeClr val="bg1">
                    <a:lumMod val="75000"/>
                  </a:schemeClr>
                </a:solidFill>
              </a:rPr>
              <a:t>https://www.quora.com/What-is-the-difference-between-Kinematics-Kinetics-and-Dynamics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5DA29-1289-41D4-B64D-5598D7AA95BF}"/>
              </a:ext>
            </a:extLst>
          </p:cNvPr>
          <p:cNvSpPr txBox="1"/>
          <p:nvPr/>
        </p:nvSpPr>
        <p:spPr>
          <a:xfrm>
            <a:off x="2580721" y="823933"/>
            <a:ext cx="370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We’ll look at both in GMAPS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FF840-70A9-40BA-8CAA-E31BD8BDF252}"/>
              </a:ext>
            </a:extLst>
          </p:cNvPr>
          <p:cNvSpPr txBox="1"/>
          <p:nvPr/>
        </p:nvSpPr>
        <p:spPr>
          <a:xfrm>
            <a:off x="893591" y="5021848"/>
            <a:ext cx="3537284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2000" b="0" i="0">
                <a:solidFill>
                  <a:schemeClr val="tx1"/>
                </a:solidFill>
                <a:effectLst/>
              </a:rPr>
              <a:t>Motion is treated geometrically, without reference to the forces of motion.</a:t>
            </a:r>
            <a:endParaRPr lang="en-SG" sz="20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CA74A-C6DA-4582-B2BE-21286E4308A6}"/>
              </a:ext>
            </a:extLst>
          </p:cNvPr>
          <p:cNvSpPr txBox="1"/>
          <p:nvPr/>
        </p:nvSpPr>
        <p:spPr>
          <a:xfrm>
            <a:off x="4963405" y="5021848"/>
            <a:ext cx="346032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2000">
                <a:solidFill>
                  <a:schemeClr val="tx1"/>
                </a:solidFill>
              </a:rPr>
              <a:t>M</a:t>
            </a:r>
            <a:r>
              <a:rPr lang="en-SG" sz="2000" b="0" i="0">
                <a:solidFill>
                  <a:schemeClr val="tx1"/>
                </a:solidFill>
                <a:effectLst/>
              </a:rPr>
              <a:t>otion is treated in terms of trajectories and time. This is where forces and equations of motion come in.</a:t>
            </a:r>
            <a:endParaRPr lang="en-SG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6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3" grpId="0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86024" cy="67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39688" y="288651"/>
            <a:ext cx="320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/>
              <a:t>Why did we do all that?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8289" y="949051"/>
            <a:ext cx="4527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/>
              <a:t>To think about how things </a:t>
            </a:r>
            <a:r>
              <a:rPr lang="en-SG" sz="3200" b="1" i="1"/>
              <a:t>move</a:t>
            </a:r>
            <a:endParaRPr lang="en-SG" sz="2400" b="1" i="1"/>
          </a:p>
        </p:txBody>
      </p:sp>
      <p:sp>
        <p:nvSpPr>
          <p:cNvPr id="5" name="Rectangle 4"/>
          <p:cNvSpPr/>
          <p:nvPr/>
        </p:nvSpPr>
        <p:spPr>
          <a:xfrm>
            <a:off x="6616704" y="6604084"/>
            <a:ext cx="25506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00">
                <a:solidFill>
                  <a:schemeClr val="bg1">
                    <a:lumMod val="50000"/>
                  </a:schemeClr>
                </a:solidFill>
              </a:rPr>
              <a:t>https://giphy.com/gifs/3o6gE6MAgbds5fxJao</a:t>
            </a:r>
          </a:p>
        </p:txBody>
      </p:sp>
    </p:spTree>
    <p:extLst>
      <p:ext uri="{BB962C8B-B14F-4D97-AF65-F5344CB8AC3E}">
        <p14:creationId xmlns:p14="http://schemas.microsoft.com/office/powerpoint/2010/main" val="307974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saac new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3" y="1123406"/>
            <a:ext cx="4150407" cy="44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81163" y="282972"/>
            <a:ext cx="378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The science concerned with the motion of objects under the action of forces is called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37355" y="1547728"/>
            <a:ext cx="4345208" cy="923330"/>
            <a:chOff x="3887973" y="1547728"/>
            <a:chExt cx="4345208" cy="92333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73" y="1783215"/>
              <a:ext cx="1126986" cy="46977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814660" y="1547728"/>
              <a:ext cx="34185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5400" b="1" i="1"/>
                <a:t>DYNAMICS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4478" y="5762402"/>
            <a:ext cx="2517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>
                <a:solidFill>
                  <a:schemeClr val="bg2">
                    <a:lumMod val="25000"/>
                  </a:schemeClr>
                </a:solidFill>
                <a:latin typeface="Blackadder ITC" panose="04020505051007020D02" pitchFamily="82" charset="0"/>
              </a:rPr>
              <a:t>Isaac Newton</a:t>
            </a:r>
          </a:p>
        </p:txBody>
      </p:sp>
      <p:pic>
        <p:nvPicPr>
          <p:cNvPr id="6150" name="Picture 6" descr="Related 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59" y="0"/>
            <a:ext cx="9143998" cy="6858000"/>
          </a:xfrm>
          <a:prstGeom prst="rect">
            <a:avLst/>
          </a:prstGeom>
          <a:solidFill>
            <a:srgbClr val="000000">
              <a:alpha val="30196"/>
            </a:srgbClr>
          </a:solidFill>
        </p:spPr>
      </p:pic>
    </p:spTree>
    <p:extLst>
      <p:ext uri="{BB962C8B-B14F-4D97-AF65-F5344CB8AC3E}">
        <p14:creationId xmlns:p14="http://schemas.microsoft.com/office/powerpoint/2010/main" val="40555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ntage circus film blast vintage confetti cannon after effects vector flat illustration character anim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93302" y="6604084"/>
            <a:ext cx="25506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00">
                <a:solidFill>
                  <a:schemeClr val="bg1">
                    <a:lumMod val="50000"/>
                  </a:schemeClr>
                </a:solidFill>
              </a:rPr>
              <a:t>https://dribbble.com/shots/2191423-Vintage</a:t>
            </a:r>
          </a:p>
        </p:txBody>
      </p:sp>
    </p:spTree>
    <p:extLst>
      <p:ext uri="{BB962C8B-B14F-4D97-AF65-F5344CB8AC3E}">
        <p14:creationId xmlns:p14="http://schemas.microsoft.com/office/powerpoint/2010/main" val="15470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3480" y="1664460"/>
            <a:ext cx="6857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To do this, we must </a:t>
            </a:r>
            <a:r>
              <a:rPr lang="en-SG" sz="3600" b="1"/>
              <a:t>simulate</a:t>
            </a:r>
            <a:r>
              <a:rPr lang="en-SG" sz="3600"/>
              <a:t> </a:t>
            </a:r>
            <a:r>
              <a:rPr lang="en-SG" sz="2800"/>
              <a:t>the action of forces on objects in the game.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480" y="438528"/>
            <a:ext cx="685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Making objects appear to move realistically is a core part of many games.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3480" y="4239433"/>
            <a:ext cx="694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So, the first part GMAPS is about how to use a game physics engine to simulate movement.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3480" y="3013502"/>
            <a:ext cx="685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The dynamics simulator in a game is usually called a PHYSICS ENGINE.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78CBE-1449-AB32-AB6A-1315300686DB}"/>
              </a:ext>
            </a:extLst>
          </p:cNvPr>
          <p:cNvSpPr txBox="1"/>
          <p:nvPr/>
        </p:nvSpPr>
        <p:spPr>
          <a:xfrm>
            <a:off x="1163480" y="5465365"/>
            <a:ext cx="694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We’ll then move on to learn how to program your own physics.</a:t>
            </a:r>
          </a:p>
        </p:txBody>
      </p:sp>
    </p:spTree>
    <p:extLst>
      <p:ext uri="{BB962C8B-B14F-4D97-AF65-F5344CB8AC3E}">
        <p14:creationId xmlns:p14="http://schemas.microsoft.com/office/powerpoint/2010/main" val="393712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956" y="469469"/>
            <a:ext cx="4250169" cy="192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4" y="2532080"/>
            <a:ext cx="4054761" cy="356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1154" y="2933945"/>
            <a:ext cx="1877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chemeClr val="bg2">
                    <a:lumMod val="25000"/>
                  </a:schemeClr>
                </a:solidFill>
              </a:rPr>
              <a:t>Is this a </a:t>
            </a:r>
            <a:r>
              <a:rPr lang="en-SG" sz="3200" b="1">
                <a:solidFill>
                  <a:schemeClr val="bg2">
                    <a:lumMod val="25000"/>
                  </a:schemeClr>
                </a:solidFill>
              </a:rPr>
              <a:t>real animal?</a:t>
            </a:r>
            <a:endParaRPr lang="en-SG" sz="24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61015" y="4534810"/>
            <a:ext cx="2045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chemeClr val="bg2">
                    <a:lumMod val="25000"/>
                  </a:schemeClr>
                </a:solidFill>
              </a:rPr>
              <a:t>No, it is a </a:t>
            </a:r>
            <a:r>
              <a:rPr lang="en-SG" sz="3200" b="1">
                <a:solidFill>
                  <a:schemeClr val="bg2">
                    <a:lumMod val="25000"/>
                  </a:schemeClr>
                </a:solidFill>
              </a:rPr>
              <a:t>simulation </a:t>
            </a:r>
            <a:r>
              <a:rPr lang="en-SG" sz="2400" b="1">
                <a:solidFill>
                  <a:schemeClr val="bg2">
                    <a:lumMod val="25000"/>
                  </a:schemeClr>
                </a:solidFill>
              </a:rPr>
              <a:t>of an animal</a:t>
            </a:r>
          </a:p>
        </p:txBody>
      </p:sp>
    </p:spTree>
    <p:extLst>
      <p:ext uri="{BB962C8B-B14F-4D97-AF65-F5344CB8AC3E}">
        <p14:creationId xmlns:p14="http://schemas.microsoft.com/office/powerpoint/2010/main" val="279209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6645" y="1031219"/>
            <a:ext cx="198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/>
              <a:t>Real physics</a:t>
            </a:r>
          </a:p>
        </p:txBody>
      </p:sp>
      <p:pic>
        <p:nvPicPr>
          <p:cNvPr id="1026" name="Picture 2" descr="Image result for pool all balls animate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9" y="1707594"/>
            <a:ext cx="4927746" cy="330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392396" y="1031219"/>
            <a:ext cx="3305264" cy="3984126"/>
            <a:chOff x="5392396" y="874201"/>
            <a:chExt cx="3305264" cy="3984126"/>
          </a:xfrm>
        </p:grpSpPr>
        <p:sp>
          <p:nvSpPr>
            <p:cNvPr id="9" name="TextBox 8"/>
            <p:cNvSpPr txBox="1"/>
            <p:nvPr/>
          </p:nvSpPr>
          <p:spPr>
            <a:xfrm>
              <a:off x="5627236" y="874201"/>
              <a:ext cx="28355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/>
                <a:t>Simulated physics</a:t>
              </a:r>
            </a:p>
          </p:txBody>
        </p:sp>
        <p:pic>
          <p:nvPicPr>
            <p:cNvPr id="1030" name="Picture 6" descr="Image result for pool balls simulated physics animated 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396" y="1553063"/>
              <a:ext cx="3305264" cy="330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62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Forces and Motion in Games Programming">
            <a:hlinkClick r:id="" action="ppaction://media"/>
            <a:extLst>
              <a:ext uri="{FF2B5EF4-FFF2-40B4-BE49-F238E27FC236}">
                <a16:creationId xmlns:a16="http://schemas.microsoft.com/office/drawing/2014/main" id="{B854D81C-C5EC-734A-83E2-8EABD5F0F65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221570"/>
            <a:ext cx="9144000" cy="5166360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18CBA09F-9308-90E7-31C4-6AEA7427B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381" y="5743151"/>
            <a:ext cx="3321238" cy="980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DE2C1A-DA08-A936-D532-9B1CAE57B1D8}"/>
              </a:ext>
            </a:extLst>
          </p:cNvPr>
          <p:cNvSpPr txBox="1"/>
          <p:nvPr/>
        </p:nvSpPr>
        <p:spPr>
          <a:xfrm>
            <a:off x="6326777" y="5864001"/>
            <a:ext cx="23208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>
                <a:solidFill>
                  <a:schemeClr val="bg1">
                    <a:lumMod val="75000"/>
                  </a:schemeClr>
                </a:solidFill>
              </a:rPr>
              <a:t>https://www.digipen.edu/academics/game-design-and-development-degrees/bs-in-computer-science-and-game-design/sample-course-sequence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A9645-0F59-93B7-8FAB-F5F509904F64}"/>
              </a:ext>
            </a:extLst>
          </p:cNvPr>
          <p:cNvSpPr txBox="1"/>
          <p:nvPr/>
        </p:nvSpPr>
        <p:spPr>
          <a:xfrm rot="21206263">
            <a:off x="1983669" y="5602392"/>
            <a:ext cx="1088760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 sz="2800" b="1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65122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C90F976-6393-46E5-80DC-5F64DF468D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2" y="1450021"/>
            <a:ext cx="4571998" cy="257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ll Guys - Season 3.5 is out now! - Mediatonic">
            <a:extLst>
              <a:ext uri="{FF2B5EF4-FFF2-40B4-BE49-F238E27FC236}">
                <a16:creationId xmlns:a16="http://schemas.microsoft.com/office/drawing/2014/main" id="{68619763-B35D-429C-94FA-7EA91C9C4E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2404"/>
            <a:ext cx="4571998" cy="257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n in the Fall Guys Whirlygig stage with these tips and a shortcut">
            <a:extLst>
              <a:ext uri="{FF2B5EF4-FFF2-40B4-BE49-F238E27FC236}">
                <a16:creationId xmlns:a16="http://schemas.microsoft.com/office/drawing/2014/main" id="{D5B1A929-0575-4D15-BD42-ED54F5ADF9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1446663"/>
            <a:ext cx="4561176" cy="25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Whirlygig &amp;amp; Dizzy Heights shortcut (?) | Fall Guys">
            <a:extLst>
              <a:ext uri="{FF2B5EF4-FFF2-40B4-BE49-F238E27FC236}">
                <a16:creationId xmlns:a16="http://schemas.microsoft.com/office/drawing/2014/main" id="{E96E3D3A-D82F-44B5-AC62-F156B8D1D1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832" y="4036215"/>
            <a:ext cx="4567992" cy="257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22D298-AF4B-4AAB-96C3-1C738722908B}"/>
              </a:ext>
            </a:extLst>
          </p:cNvPr>
          <p:cNvSpPr txBox="1"/>
          <p:nvPr/>
        </p:nvSpPr>
        <p:spPr>
          <a:xfrm>
            <a:off x="1380034" y="152425"/>
            <a:ext cx="6151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/>
              <a:t>A good example of a physics-based game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BD5C9-7E27-558E-7AFF-3C8FF8D6ECE4}"/>
              </a:ext>
            </a:extLst>
          </p:cNvPr>
          <p:cNvSpPr txBox="1"/>
          <p:nvPr/>
        </p:nvSpPr>
        <p:spPr>
          <a:xfrm>
            <a:off x="6994478" y="774989"/>
            <a:ext cx="2156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https://fall-guys.co/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68C10-F608-0A01-FC4C-9715C0D7203C}"/>
              </a:ext>
            </a:extLst>
          </p:cNvPr>
          <p:cNvSpPr txBox="1"/>
          <p:nvPr/>
        </p:nvSpPr>
        <p:spPr>
          <a:xfrm>
            <a:off x="6824" y="774989"/>
            <a:ext cx="7281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You can play this Fall Guys clone online (though the real game is now free):</a:t>
            </a:r>
          </a:p>
        </p:txBody>
      </p:sp>
    </p:spTree>
    <p:extLst>
      <p:ext uri="{BB962C8B-B14F-4D97-AF65-F5344CB8AC3E}">
        <p14:creationId xmlns:p14="http://schemas.microsoft.com/office/powerpoint/2010/main" val="292350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all fall animate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15" y="1755140"/>
            <a:ext cx="5524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267" y="6601321"/>
            <a:ext cx="6113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50000"/>
                  </a:schemeClr>
                </a:solidFill>
              </a:rPr>
              <a:t>https://medium.com/tensorflow/tf-jam-shooting-hoops-with-machine-learning-7a96e1236c32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246" y="509191"/>
            <a:ext cx="5726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/>
              <a:t>The red “player” throws a ball at the hoop.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46" y="1033412"/>
            <a:ext cx="7138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/>
              <a:t>To simulate the throwing, what do we need to know?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246" y="5264377"/>
            <a:ext cx="447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/>
              <a:t>The </a:t>
            </a:r>
            <a:r>
              <a:rPr lang="en-SG" sz="2400">
                <a:solidFill>
                  <a:srgbClr val="00B0F0"/>
                </a:solidFill>
              </a:rPr>
              <a:t>direction</a:t>
            </a:r>
            <a:r>
              <a:rPr lang="en-SG" sz="2400"/>
              <a:t> to throw the ball in.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245" y="5726042"/>
            <a:ext cx="507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/>
              <a:t>How much </a:t>
            </a:r>
            <a:r>
              <a:rPr lang="en-SG" sz="2400">
                <a:solidFill>
                  <a:srgbClr val="00B0F0"/>
                </a:solidFill>
              </a:rPr>
              <a:t>force</a:t>
            </a:r>
            <a:r>
              <a:rPr lang="en-SG" sz="2400"/>
              <a:t> to throw the ball with.</a:t>
            </a:r>
          </a:p>
        </p:txBody>
      </p:sp>
      <p:sp>
        <p:nvSpPr>
          <p:cNvPr id="12" name="TextBox 11"/>
          <p:cNvSpPr txBox="1"/>
          <p:nvPr/>
        </p:nvSpPr>
        <p:spPr>
          <a:xfrm rot="21164053">
            <a:off x="6268669" y="4990639"/>
            <a:ext cx="2256892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000" b="1"/>
              <a:t>How could this be shown graphically?</a:t>
            </a:r>
          </a:p>
        </p:txBody>
      </p:sp>
    </p:spTree>
    <p:extLst>
      <p:ext uri="{BB962C8B-B14F-4D97-AF65-F5344CB8AC3E}">
        <p14:creationId xmlns:p14="http://schemas.microsoft.com/office/powerpoint/2010/main" val="338723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/>
          <p:nvPr/>
        </p:nvCxnSpPr>
        <p:spPr>
          <a:xfrm flipV="1">
            <a:off x="6779226" y="1658730"/>
            <a:ext cx="684521" cy="7974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427682" y="899810"/>
            <a:ext cx="684521" cy="7974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>
            <a:off x="1981201" y="3647466"/>
            <a:ext cx="1333482" cy="1920214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/>
          <p:cNvSpPr/>
          <p:nvPr/>
        </p:nvSpPr>
        <p:spPr>
          <a:xfrm>
            <a:off x="2096769" y="2616240"/>
            <a:ext cx="1137905" cy="1137905"/>
          </a:xfrm>
          <a:prstGeom prst="ellipse">
            <a:avLst/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665722" y="2387695"/>
            <a:ext cx="684521" cy="7974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04546" y="1864475"/>
            <a:ext cx="1666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Direction</a:t>
            </a:r>
          </a:p>
        </p:txBody>
      </p:sp>
      <p:sp>
        <p:nvSpPr>
          <p:cNvPr id="18" name="TextBox 17"/>
          <p:cNvSpPr txBox="1"/>
          <p:nvPr/>
        </p:nvSpPr>
        <p:spPr>
          <a:xfrm rot="18627631">
            <a:off x="6035109" y="1481176"/>
            <a:ext cx="1849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Magnitude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476241" y="2392815"/>
            <a:ext cx="1351262" cy="3174865"/>
            <a:chOff x="5476241" y="2392815"/>
            <a:chExt cx="1351262" cy="3174865"/>
          </a:xfrm>
        </p:grpSpPr>
        <p:grpSp>
          <p:nvGrpSpPr>
            <p:cNvPr id="19" name="Group 18"/>
            <p:cNvGrpSpPr/>
            <p:nvPr/>
          </p:nvGrpSpPr>
          <p:grpSpPr>
            <a:xfrm>
              <a:off x="5476241" y="2616240"/>
              <a:ext cx="1333482" cy="2951440"/>
              <a:chOff x="5476241" y="2616240"/>
              <a:chExt cx="1333482" cy="2951440"/>
            </a:xfrm>
          </p:grpSpPr>
          <p:sp>
            <p:nvSpPr>
              <p:cNvPr id="13" name="Can 12"/>
              <p:cNvSpPr/>
              <p:nvPr/>
            </p:nvSpPr>
            <p:spPr>
              <a:xfrm>
                <a:off x="5476241" y="3647466"/>
                <a:ext cx="1333482" cy="1920214"/>
              </a:xfrm>
              <a:prstGeom prst="can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591809" y="2616240"/>
                <a:ext cx="1137905" cy="113790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V="1">
              <a:off x="6142982" y="2392815"/>
              <a:ext cx="684521" cy="7974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644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A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277" y="447136"/>
            <a:ext cx="4375746" cy="215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91173" y="5527040"/>
            <a:ext cx="29813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600" b="1"/>
              <a:t>VECTOR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772567" y="3936015"/>
            <a:ext cx="384238" cy="675640"/>
            <a:chOff x="6033824" y="4221480"/>
            <a:chExt cx="384238" cy="67564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6033824" y="4221480"/>
              <a:ext cx="0" cy="67564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084624" y="4328467"/>
              <a:ext cx="333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>
                  <a:solidFill>
                    <a:schemeClr val="accent2"/>
                  </a:solidFill>
                </a:rPr>
                <a:t>1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704247" y="2913149"/>
            <a:ext cx="4213143" cy="2084586"/>
            <a:chOff x="2965504" y="3035069"/>
            <a:chExt cx="4213143" cy="20845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666544" y="3463575"/>
              <a:ext cx="0" cy="16560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5504" y="4733575"/>
              <a:ext cx="3831536" cy="1300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3666544" y="4057935"/>
              <a:ext cx="2367280" cy="67564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845209" y="4561916"/>
              <a:ext cx="33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/>
                <a:t>x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20145" y="3035069"/>
              <a:ext cx="333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/>
                <a:t>y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405287" y="4621815"/>
            <a:ext cx="2367280" cy="474672"/>
            <a:chOff x="3666544" y="4897120"/>
            <a:chExt cx="2367280" cy="474672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666544" y="4897120"/>
              <a:ext cx="236728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751407" y="4910127"/>
              <a:ext cx="333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>
                  <a:solidFill>
                    <a:srgbClr val="FF0000"/>
                  </a:solidFill>
                </a:rPr>
                <a:t>3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212672" y="3633523"/>
            <a:ext cx="888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chemeClr val="accent5">
                    <a:lumMod val="50000"/>
                  </a:schemeClr>
                </a:solidFill>
              </a:rPr>
              <a:t>(3, 1)</a:t>
            </a:r>
          </a:p>
        </p:txBody>
      </p:sp>
      <p:sp>
        <p:nvSpPr>
          <p:cNvPr id="17" name="TextBox 16"/>
          <p:cNvSpPr txBox="1"/>
          <p:nvPr/>
        </p:nvSpPr>
        <p:spPr>
          <a:xfrm rot="21212539">
            <a:off x="5807867" y="5289952"/>
            <a:ext cx="2512208" cy="769441"/>
          </a:xfrm>
          <a:prstGeom prst="rect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/>
              <a:t>For simplicity, we’ll focus on 2D for now</a:t>
            </a:r>
          </a:p>
        </p:txBody>
      </p:sp>
    </p:spTree>
    <p:extLst>
      <p:ext uri="{BB962C8B-B14F-4D97-AF65-F5344CB8AC3E}">
        <p14:creationId xmlns:p14="http://schemas.microsoft.com/office/powerpoint/2010/main" val="255123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3291840" y="1373852"/>
            <a:ext cx="435038" cy="2103196"/>
            <a:chOff x="4378960" y="1762719"/>
            <a:chExt cx="435038" cy="2103196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4378960" y="1762719"/>
              <a:ext cx="20319" cy="210319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480560" y="2583484"/>
              <a:ext cx="333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>
                  <a:solidFill>
                    <a:schemeClr val="accent2"/>
                  </a:solidFill>
                </a:rPr>
                <a:t>y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1681" y="1373852"/>
            <a:ext cx="2570478" cy="4480560"/>
            <a:chOff x="5476241" y="1087120"/>
            <a:chExt cx="2570478" cy="4480560"/>
          </a:xfrm>
        </p:grpSpPr>
        <p:grpSp>
          <p:nvGrpSpPr>
            <p:cNvPr id="19" name="Group 18"/>
            <p:cNvGrpSpPr/>
            <p:nvPr/>
          </p:nvGrpSpPr>
          <p:grpSpPr>
            <a:xfrm>
              <a:off x="5476241" y="2616240"/>
              <a:ext cx="1333482" cy="2951440"/>
              <a:chOff x="5476241" y="2616240"/>
              <a:chExt cx="1333482" cy="2951440"/>
            </a:xfrm>
          </p:grpSpPr>
          <p:sp>
            <p:nvSpPr>
              <p:cNvPr id="13" name="Can 12"/>
              <p:cNvSpPr/>
              <p:nvPr/>
            </p:nvSpPr>
            <p:spPr>
              <a:xfrm>
                <a:off x="5476241" y="3647466"/>
                <a:ext cx="1333482" cy="1920214"/>
              </a:xfrm>
              <a:prstGeom prst="can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591809" y="2616240"/>
                <a:ext cx="1137905" cy="113790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V="1">
              <a:off x="6142982" y="1087120"/>
              <a:ext cx="1903737" cy="210319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426201" y="3471924"/>
            <a:ext cx="1865639" cy="461665"/>
            <a:chOff x="2838442" y="3855143"/>
            <a:chExt cx="1865639" cy="46166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838442" y="3855754"/>
              <a:ext cx="186563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676559" y="3855143"/>
              <a:ext cx="333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204296" y="1837807"/>
            <a:ext cx="1189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/>
              <a:t>Force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051292" y="409513"/>
            <a:ext cx="4572000" cy="20467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2000">
                <a:solidFill>
                  <a:srgbClr val="333333"/>
                </a:solidFill>
                <a:latin typeface="Aspira"/>
              </a:rPr>
              <a:t>Vectors are the physical quantities with both direction and magnitude. </a:t>
            </a:r>
          </a:p>
          <a:p>
            <a:endParaRPr lang="en-SG" sz="1100">
              <a:solidFill>
                <a:srgbClr val="333333"/>
              </a:solidFill>
              <a:latin typeface="Aspira"/>
            </a:endParaRPr>
          </a:p>
          <a:p>
            <a:r>
              <a:rPr lang="en-SG" sz="2000">
                <a:solidFill>
                  <a:srgbClr val="333333"/>
                </a:solidFill>
                <a:latin typeface="Aspira"/>
              </a:rPr>
              <a:t>Force, as we know, has both direction and magnitude. </a:t>
            </a:r>
          </a:p>
          <a:p>
            <a:endParaRPr lang="en-SG" sz="1100">
              <a:solidFill>
                <a:srgbClr val="333333"/>
              </a:solidFill>
              <a:latin typeface="Aspira"/>
            </a:endParaRPr>
          </a:p>
          <a:p>
            <a:r>
              <a:rPr lang="en-SG" sz="2000">
                <a:solidFill>
                  <a:srgbClr val="333333"/>
                </a:solidFill>
                <a:latin typeface="Aspira"/>
              </a:rPr>
              <a:t>So we can represent force as a vector.</a:t>
            </a:r>
            <a:endParaRPr lang="en-SG" sz="2000"/>
          </a:p>
        </p:txBody>
      </p:sp>
      <p:sp>
        <p:nvSpPr>
          <p:cNvPr id="40" name="Rectangle 39"/>
          <p:cNvSpPr/>
          <p:nvPr/>
        </p:nvSpPr>
        <p:spPr>
          <a:xfrm>
            <a:off x="4277048" y="24451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100">
                <a:solidFill>
                  <a:schemeClr val="bg2">
                    <a:lumMod val="50000"/>
                  </a:schemeClr>
                </a:solidFill>
              </a:rPr>
              <a:t>https://www.chegg.com/homework-help/definitions/force-as-a-vector-2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51292" y="4410675"/>
            <a:ext cx="4696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/>
              <a:t>Force has an </a:t>
            </a:r>
            <a:r>
              <a:rPr lang="en-SG" sz="3200" b="1">
                <a:solidFill>
                  <a:srgbClr val="FF0000"/>
                </a:solidFill>
              </a:rPr>
              <a:t>x component </a:t>
            </a:r>
            <a:r>
              <a:rPr lang="en-SG" sz="3200" b="1"/>
              <a:t>and a </a:t>
            </a:r>
            <a:r>
              <a:rPr lang="en-SG" sz="3200" b="1">
                <a:solidFill>
                  <a:schemeClr val="accent2"/>
                </a:solidFill>
              </a:rPr>
              <a:t>y component</a:t>
            </a:r>
            <a:r>
              <a:rPr lang="en-SG" sz="3200" b="1"/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51292" y="5687766"/>
            <a:ext cx="4696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B050"/>
                </a:solidFill>
              </a:rPr>
              <a:t>We’re looking at 2D here. 3D would also have a z component.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7162" y="3194924"/>
            <a:ext cx="4406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B050"/>
                </a:solidFill>
              </a:rPr>
              <a:t>This does NOT mean that every vector represents a force – just that force </a:t>
            </a:r>
            <a:r>
              <a:rPr lang="en-SG" sz="2000" b="1" i="1">
                <a:solidFill>
                  <a:srgbClr val="00B050"/>
                </a:solidFill>
              </a:rPr>
              <a:t>can</a:t>
            </a:r>
            <a:r>
              <a:rPr lang="en-SG" sz="2000" b="1">
                <a:solidFill>
                  <a:srgbClr val="00B050"/>
                </a:solidFill>
              </a:rPr>
              <a:t> be represented by a vector.</a:t>
            </a:r>
          </a:p>
        </p:txBody>
      </p:sp>
    </p:spTree>
    <p:extLst>
      <p:ext uri="{BB962C8B-B14F-4D97-AF65-F5344CB8AC3E}">
        <p14:creationId xmlns:p14="http://schemas.microsoft.com/office/powerpoint/2010/main" val="76556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838442" y="2194560"/>
            <a:ext cx="4121158" cy="1757680"/>
          </a:xfrm>
          <a:custGeom>
            <a:avLst/>
            <a:gdLst>
              <a:gd name="connsiteX0" fmla="*/ 0 w 4114800"/>
              <a:gd name="connsiteY0" fmla="*/ 2337018 h 2448778"/>
              <a:gd name="connsiteX1" fmla="*/ 2032000 w 4114800"/>
              <a:gd name="connsiteY1" fmla="*/ 218 h 2448778"/>
              <a:gd name="connsiteX2" fmla="*/ 4114800 w 4114800"/>
              <a:gd name="connsiteY2" fmla="*/ 2448778 h 244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4800" h="2448778">
                <a:moveTo>
                  <a:pt x="0" y="2337018"/>
                </a:moveTo>
                <a:cubicBezTo>
                  <a:pt x="673100" y="1159304"/>
                  <a:pt x="1346200" y="-18409"/>
                  <a:pt x="2032000" y="218"/>
                </a:cubicBezTo>
                <a:cubicBezTo>
                  <a:pt x="2717800" y="18845"/>
                  <a:pt x="3416300" y="1233811"/>
                  <a:pt x="4114800" y="2448778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440564" y="256674"/>
            <a:ext cx="759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To simulate the throw, we need to know something else.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9552" y="807919"/>
            <a:ext cx="657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/>
              <a:t>How the position of the ball changes over time.</a:t>
            </a:r>
          </a:p>
        </p:txBody>
      </p:sp>
      <p:sp>
        <p:nvSpPr>
          <p:cNvPr id="21" name="Can 20"/>
          <p:cNvSpPr/>
          <p:nvPr/>
        </p:nvSpPr>
        <p:spPr>
          <a:xfrm>
            <a:off x="2153921" y="4318026"/>
            <a:ext cx="1333482" cy="1920214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/>
          <p:cNvSpPr/>
          <p:nvPr/>
        </p:nvSpPr>
        <p:spPr>
          <a:xfrm>
            <a:off x="2269489" y="3286800"/>
            <a:ext cx="1137905" cy="1137905"/>
          </a:xfrm>
          <a:prstGeom prst="ellipse">
            <a:avLst/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838442" y="3058255"/>
            <a:ext cx="684521" cy="7974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838442" y="1762883"/>
            <a:ext cx="2109470" cy="2554534"/>
            <a:chOff x="2838442" y="1762883"/>
            <a:chExt cx="2109470" cy="2554534"/>
          </a:xfrm>
        </p:grpSpPr>
        <p:sp>
          <p:nvSpPr>
            <p:cNvPr id="27" name="Oval 26"/>
            <p:cNvSpPr/>
            <p:nvPr/>
          </p:nvSpPr>
          <p:spPr>
            <a:xfrm>
              <a:off x="3810007" y="1762883"/>
              <a:ext cx="1137905" cy="113790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838442" y="3855752"/>
              <a:ext cx="1560838" cy="461665"/>
              <a:chOff x="2838442" y="3855752"/>
              <a:chExt cx="1560838" cy="461665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>
                <a:off x="2838442" y="3855754"/>
                <a:ext cx="156083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3501954" y="3855752"/>
                <a:ext cx="3334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78960" y="2306320"/>
              <a:ext cx="353758" cy="1559594"/>
              <a:chOff x="4378960" y="2306320"/>
              <a:chExt cx="353758" cy="1559594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V="1">
                <a:off x="4378960" y="2306320"/>
                <a:ext cx="0" cy="1559594"/>
              </a:xfrm>
              <a:prstGeom prst="straightConnector1">
                <a:avLst/>
              </a:prstGeom>
              <a:ln w="571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4399280" y="2874072"/>
                <a:ext cx="3334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solidFill>
                      <a:schemeClr val="accent2"/>
                    </a:solidFill>
                  </a:rPr>
                  <a:t>y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2838441" y="2331835"/>
            <a:ext cx="3760464" cy="1523917"/>
            <a:chOff x="2838441" y="2331835"/>
            <a:chExt cx="3760464" cy="1523917"/>
          </a:xfrm>
        </p:grpSpPr>
        <p:sp>
          <p:nvSpPr>
            <p:cNvPr id="28" name="Oval 27"/>
            <p:cNvSpPr/>
            <p:nvPr/>
          </p:nvSpPr>
          <p:spPr>
            <a:xfrm>
              <a:off x="5461000" y="2331835"/>
              <a:ext cx="1137905" cy="113790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2838441" y="3855752"/>
              <a:ext cx="322199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6050272" y="2874072"/>
              <a:ext cx="0" cy="98168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84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7CE63B0C-C76B-42B2-9947-AA9D9E6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54" y="1353210"/>
            <a:ext cx="2583154" cy="2583154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2658992" y="880664"/>
            <a:ext cx="1882995" cy="1107266"/>
          </a:xfrm>
          <a:prstGeom prst="wedgeEllipseCallout">
            <a:avLst>
              <a:gd name="adj1" fmla="val -43275"/>
              <a:gd name="adj2" fmla="val 62582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b="1"/>
          </a:p>
        </p:txBody>
      </p:sp>
      <p:sp>
        <p:nvSpPr>
          <p:cNvPr id="8" name="Rectangle 7"/>
          <p:cNvSpPr/>
          <p:nvPr/>
        </p:nvSpPr>
        <p:spPr>
          <a:xfrm>
            <a:off x="2898694" y="1261128"/>
            <a:ext cx="140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b="1"/>
              <a:t>Where am I?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03110" y="2974565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chemeClr val="accent5">
                    <a:lumMod val="75000"/>
                  </a:schemeClr>
                </a:solidFill>
              </a:rPr>
              <a:t>(x, y)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120692" y="3649135"/>
            <a:ext cx="397866" cy="1038031"/>
            <a:chOff x="6885761" y="3565784"/>
            <a:chExt cx="397866" cy="1038031"/>
          </a:xfrm>
        </p:grpSpPr>
        <p:cxnSp>
          <p:nvCxnSpPr>
            <p:cNvPr id="20" name="Straight Arrow Connector 19"/>
            <p:cNvCxnSpPr>
              <a:cxnSpLocks/>
            </p:cNvCxnSpPr>
            <p:nvPr/>
          </p:nvCxnSpPr>
          <p:spPr>
            <a:xfrm>
              <a:off x="7084694" y="3565784"/>
              <a:ext cx="0" cy="471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85761" y="3957484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600" b="1"/>
                <a:t>?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2619" y="7293"/>
            <a:ext cx="514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should we represent </a:t>
            </a:r>
            <a:r>
              <a:rPr lang="en-SG" sz="3200" b="1"/>
              <a:t>position?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51803" y="2219214"/>
            <a:ext cx="675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chemeClr val="accent5">
                    <a:lumMod val="75000"/>
                  </a:schemeClr>
                </a:solidFill>
              </a:rPr>
              <a:t>+x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6332" y="2219214"/>
            <a:ext cx="577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chemeClr val="accent5">
                    <a:lumMod val="75000"/>
                  </a:schemeClr>
                </a:solidFill>
              </a:rPr>
              <a:t>-x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4067" y="880664"/>
            <a:ext cx="683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chemeClr val="accent5">
                    <a:lumMod val="75000"/>
                  </a:schemeClr>
                </a:solidFill>
              </a:rPr>
              <a:t>+y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63019" y="3536197"/>
            <a:ext cx="585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chemeClr val="accent5">
                    <a:lumMod val="75000"/>
                  </a:schemeClr>
                </a:solidFill>
              </a:rPr>
              <a:t>-y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D8BC61-D939-4251-969B-E4D98FFA0634}"/>
              </a:ext>
            </a:extLst>
          </p:cNvPr>
          <p:cNvSpPr txBox="1"/>
          <p:nvPr/>
        </p:nvSpPr>
        <p:spPr>
          <a:xfrm>
            <a:off x="441217" y="4608020"/>
            <a:ext cx="4130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SG" sz="1600" b="1"/>
              <a:t>Where is the 0</a:t>
            </a:r>
            <a:r>
              <a:rPr lang="en-SG" sz="1600" b="1" baseline="0"/>
              <a:t> position between –X and +X 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57D03E-89DA-493E-A32C-EA359A3D6A43}"/>
              </a:ext>
            </a:extLst>
          </p:cNvPr>
          <p:cNvSpPr txBox="1"/>
          <p:nvPr/>
        </p:nvSpPr>
        <p:spPr>
          <a:xfrm>
            <a:off x="441216" y="4899155"/>
            <a:ext cx="4130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SG" sz="1600" b="1"/>
              <a:t>Where is the 0</a:t>
            </a:r>
            <a:r>
              <a:rPr lang="en-SG" sz="1600" b="1" baseline="0"/>
              <a:t> position between –Y and +Y 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20CFEE-B31F-48BA-9624-3CAC0818118C}"/>
              </a:ext>
            </a:extLst>
          </p:cNvPr>
          <p:cNvSpPr txBox="1"/>
          <p:nvPr/>
        </p:nvSpPr>
        <p:spPr>
          <a:xfrm>
            <a:off x="441215" y="5190290"/>
            <a:ext cx="4130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1600" b="1" baseline="0"/>
              <a:t>What units do we measure X and Y in 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6D6E5-643E-42E9-A8BB-C111D8130C85}"/>
              </a:ext>
            </a:extLst>
          </p:cNvPr>
          <p:cNvSpPr txBox="1"/>
          <p:nvPr/>
        </p:nvSpPr>
        <p:spPr>
          <a:xfrm>
            <a:off x="441215" y="5481425"/>
            <a:ext cx="4130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1600" b="1" baseline="0"/>
              <a:t>What units do we measure X and Y in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F62A5-E067-477E-A644-DFEB105D096A}"/>
              </a:ext>
            </a:extLst>
          </p:cNvPr>
          <p:cNvSpPr txBox="1"/>
          <p:nvPr/>
        </p:nvSpPr>
        <p:spPr>
          <a:xfrm>
            <a:off x="441215" y="5772560"/>
            <a:ext cx="3924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1600" b="1" baseline="0"/>
              <a:t>Are these units domain dependent, e.g. in space vs on Earth 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39B0DB7-22BF-4C11-A5A5-99A353804D3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5783" y="1733573"/>
            <a:ext cx="971975" cy="136450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6CAB4AB-D4A3-4811-ACA3-7A25431EDD25}"/>
              </a:ext>
            </a:extLst>
          </p:cNvPr>
          <p:cNvSpPr txBox="1"/>
          <p:nvPr/>
        </p:nvSpPr>
        <p:spPr>
          <a:xfrm rot="21388027">
            <a:off x="5211898" y="4820958"/>
            <a:ext cx="3184927" cy="107721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 b="1"/>
              <a:t>Some of this might seem obvious, but it’s important  to have a deeper understanding of things we usually take for granted!</a:t>
            </a:r>
          </a:p>
        </p:txBody>
      </p:sp>
    </p:spTree>
    <p:extLst>
      <p:ext uri="{BB962C8B-B14F-4D97-AF65-F5344CB8AC3E}">
        <p14:creationId xmlns:p14="http://schemas.microsoft.com/office/powerpoint/2010/main" val="209797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3" grpId="0"/>
      <p:bldP spid="14" grpId="0"/>
      <p:bldP spid="15" grpId="0"/>
      <p:bldP spid="25" grpId="0"/>
      <p:bldP spid="26" grpId="0"/>
      <p:bldP spid="27" grpId="0"/>
      <p:bldP spid="28" grpId="0"/>
      <p:bldP spid="29" grpId="0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cartoon characters&#10;&#10;Description automatically generated">
            <a:extLst>
              <a:ext uri="{FF2B5EF4-FFF2-40B4-BE49-F238E27FC236}">
                <a16:creationId xmlns:a16="http://schemas.microsoft.com/office/drawing/2014/main" id="{A69D3913-B012-DCFA-585F-57B0627C9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E2F6D-988E-DF04-2644-08A2702AB4B4}"/>
              </a:ext>
            </a:extLst>
          </p:cNvPr>
          <p:cNvSpPr txBox="1"/>
          <p:nvPr/>
        </p:nvSpPr>
        <p:spPr>
          <a:xfrm>
            <a:off x="5864770" y="244364"/>
            <a:ext cx="2834430" cy="584775"/>
          </a:xfrm>
          <a:prstGeom prst="rect">
            <a:avLst/>
          </a:prstGeom>
          <a:solidFill>
            <a:srgbClr val="56534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/>
              <a:t>Where’s Mario?</a:t>
            </a:r>
            <a:endParaRPr lang="en-SG" sz="32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FC91EC-5113-F6B8-D9EE-5C5C1F1E3B16}"/>
              </a:ext>
            </a:extLst>
          </p:cNvPr>
          <p:cNvGrpSpPr/>
          <p:nvPr/>
        </p:nvGrpSpPr>
        <p:grpSpPr>
          <a:xfrm>
            <a:off x="188789" y="1450429"/>
            <a:ext cx="1450825" cy="884295"/>
            <a:chOff x="188789" y="1450429"/>
            <a:chExt cx="1450825" cy="884295"/>
          </a:xfrm>
        </p:grpSpPr>
        <p:sp>
          <p:nvSpPr>
            <p:cNvPr id="3" name="Oval Callout 10">
              <a:extLst>
                <a:ext uri="{FF2B5EF4-FFF2-40B4-BE49-F238E27FC236}">
                  <a16:creationId xmlns:a16="http://schemas.microsoft.com/office/drawing/2014/main" id="{2DED17F0-DF03-98E8-9AB6-A95E6E94A0EF}"/>
                </a:ext>
              </a:extLst>
            </p:cNvPr>
            <p:cNvSpPr/>
            <p:nvPr/>
          </p:nvSpPr>
          <p:spPr>
            <a:xfrm>
              <a:off x="188789" y="1450429"/>
              <a:ext cx="1450825" cy="884295"/>
            </a:xfrm>
            <a:prstGeom prst="wedgeEllipseCallout">
              <a:avLst>
                <a:gd name="adj1" fmla="val 27283"/>
                <a:gd name="adj2" fmla="val 76242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A70348-007F-1E11-CE5C-956F141C06BE}"/>
                </a:ext>
              </a:extLst>
            </p:cNvPr>
            <p:cNvSpPr txBox="1"/>
            <p:nvPr/>
          </p:nvSpPr>
          <p:spPr>
            <a:xfrm>
              <a:off x="220758" y="1692521"/>
              <a:ext cx="13868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/>
                <a:t>Over here!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224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artesian coordina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1" r="19714" b="1"/>
          <a:stretch/>
        </p:blipFill>
        <p:spPr bwMode="auto">
          <a:xfrm>
            <a:off x="1940560" y="608831"/>
            <a:ext cx="5598160" cy="560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552325" y="781551"/>
            <a:ext cx="4172075" cy="2622049"/>
            <a:chOff x="552325" y="781551"/>
            <a:chExt cx="4172075" cy="2622049"/>
          </a:xfrm>
        </p:grpSpPr>
        <p:sp>
          <p:nvSpPr>
            <p:cNvPr id="4" name="TextBox 3"/>
            <p:cNvSpPr txBox="1"/>
            <p:nvPr/>
          </p:nvSpPr>
          <p:spPr>
            <a:xfrm>
              <a:off x="552325" y="781551"/>
              <a:ext cx="3125595" cy="15696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SG" sz="2400" b="1"/>
                <a:t>The (0,0) point can go anywhere, so we’ll put it at the center of the screen.</a:t>
              </a:r>
              <a:endParaRPr lang="en-SG" sz="3200" b="1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2814320" y="2123440"/>
              <a:ext cx="1910080" cy="1280160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F44E68E-F040-4232-BC49-A3C5AEF011A4}"/>
              </a:ext>
            </a:extLst>
          </p:cNvPr>
          <p:cNvGrpSpPr/>
          <p:nvPr/>
        </p:nvGrpSpPr>
        <p:grpSpPr>
          <a:xfrm>
            <a:off x="5805045" y="1844600"/>
            <a:ext cx="2729355" cy="2139334"/>
            <a:chOff x="5805045" y="1844600"/>
            <a:chExt cx="2729355" cy="2139334"/>
          </a:xfrm>
        </p:grpSpPr>
        <p:grpSp>
          <p:nvGrpSpPr>
            <p:cNvPr id="26" name="Group 25"/>
            <p:cNvGrpSpPr/>
            <p:nvPr/>
          </p:nvGrpSpPr>
          <p:grpSpPr>
            <a:xfrm>
              <a:off x="7794484" y="1844600"/>
              <a:ext cx="528219" cy="1165417"/>
              <a:chOff x="7794484" y="1844600"/>
              <a:chExt cx="528219" cy="1165417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794484" y="1844600"/>
                <a:ext cx="528219" cy="1165417"/>
              </a:xfrm>
              <a:prstGeom prst="rect">
                <a:avLst/>
              </a:prstGeom>
              <a:solidFill>
                <a:srgbClr val="00B0F0">
                  <a:alpha val="25882"/>
                </a:srgb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 flipH="1">
                <a:off x="7794484" y="1844600"/>
                <a:ext cx="528219" cy="1165417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794484" y="1844600"/>
                <a:ext cx="528219" cy="1165417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7992553" y="2361268"/>
                <a:ext cx="132080" cy="13208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805045" y="3152937"/>
              <a:ext cx="2729355" cy="8309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SG" sz="2400" b="1"/>
                <a:t>We’ll use the center point for now.</a:t>
              </a:r>
              <a:endParaRPr lang="en-SG" sz="3200" b="1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6438F0-BE5F-42BF-A61F-6E765735CBE7}"/>
              </a:ext>
            </a:extLst>
          </p:cNvPr>
          <p:cNvGrpSpPr/>
          <p:nvPr/>
        </p:nvGrpSpPr>
        <p:grpSpPr>
          <a:xfrm>
            <a:off x="5805045" y="452060"/>
            <a:ext cx="2881755" cy="2557957"/>
            <a:chOff x="5805045" y="452060"/>
            <a:chExt cx="2881755" cy="2557957"/>
          </a:xfrm>
        </p:grpSpPr>
        <p:sp>
          <p:nvSpPr>
            <p:cNvPr id="20" name="TextBox 19"/>
            <p:cNvSpPr txBox="1"/>
            <p:nvPr/>
          </p:nvSpPr>
          <p:spPr>
            <a:xfrm>
              <a:off x="5805045" y="452060"/>
              <a:ext cx="2881755" cy="12003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SG" sz="2400" b="1"/>
                <a:t>But Mario takes up a  lot of space! How to set a </a:t>
              </a:r>
              <a:r>
                <a:rPr lang="en-SG" sz="2400" b="1" i="1"/>
                <a:t>single</a:t>
              </a:r>
              <a:r>
                <a:rPr lang="en-SG" sz="2400" b="1"/>
                <a:t> position?</a:t>
              </a:r>
              <a:endParaRPr lang="en-SG" sz="3200" b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C76CCD-55D2-4EBE-A2E3-DAE2B4E5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54057" y="1939989"/>
              <a:ext cx="694262" cy="97463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717703" y="1844600"/>
              <a:ext cx="528219" cy="1165417"/>
            </a:xfrm>
            <a:prstGeom prst="rect">
              <a:avLst/>
            </a:prstGeom>
            <a:solidFill>
              <a:srgbClr val="00B0F0">
                <a:alpha val="25882"/>
              </a:srgbClr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55606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artesian coordinat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1" r="19714" b="1"/>
          <a:stretch/>
        </p:blipFill>
        <p:spPr bwMode="auto">
          <a:xfrm>
            <a:off x="1940560" y="608831"/>
            <a:ext cx="5598160" cy="560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07153" y="1263177"/>
            <a:ext cx="3511675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/>
              <a:t>Which puts Mario at (5, 2)</a:t>
            </a:r>
            <a:endParaRPr lang="en-SG" sz="3200" b="1"/>
          </a:p>
        </p:txBody>
      </p:sp>
      <p:grpSp>
        <p:nvGrpSpPr>
          <p:cNvPr id="2" name="Group 1"/>
          <p:cNvGrpSpPr/>
          <p:nvPr/>
        </p:nvGrpSpPr>
        <p:grpSpPr>
          <a:xfrm>
            <a:off x="6798882" y="1895400"/>
            <a:ext cx="528219" cy="1165417"/>
            <a:chOff x="7794484" y="1844600"/>
            <a:chExt cx="528219" cy="1165417"/>
          </a:xfrm>
        </p:grpSpPr>
        <p:sp>
          <p:nvSpPr>
            <p:cNvPr id="23" name="Rectangle 22"/>
            <p:cNvSpPr/>
            <p:nvPr/>
          </p:nvSpPr>
          <p:spPr>
            <a:xfrm>
              <a:off x="7794484" y="1844600"/>
              <a:ext cx="528219" cy="1165417"/>
            </a:xfrm>
            <a:prstGeom prst="rect">
              <a:avLst/>
            </a:prstGeom>
            <a:solidFill>
              <a:srgbClr val="00B0F0">
                <a:alpha val="25882"/>
              </a:srgbClr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7794484" y="1844600"/>
              <a:ext cx="528219" cy="116541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794484" y="1844600"/>
              <a:ext cx="528219" cy="116541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7992553" y="2361268"/>
              <a:ext cx="132080" cy="13208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Freeform 2"/>
          <p:cNvSpPr/>
          <p:nvPr/>
        </p:nvSpPr>
        <p:spPr>
          <a:xfrm>
            <a:off x="7355840" y="1727200"/>
            <a:ext cx="975360" cy="751840"/>
          </a:xfrm>
          <a:custGeom>
            <a:avLst/>
            <a:gdLst>
              <a:gd name="connsiteX0" fmla="*/ 975360 w 975360"/>
              <a:gd name="connsiteY0" fmla="*/ 0 h 751840"/>
              <a:gd name="connsiteX1" fmla="*/ 802640 w 975360"/>
              <a:gd name="connsiteY1" fmla="*/ 518160 h 751840"/>
              <a:gd name="connsiteX2" fmla="*/ 0 w 975360"/>
              <a:gd name="connsiteY2" fmla="*/ 75184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360" h="751840">
                <a:moveTo>
                  <a:pt x="975360" y="0"/>
                </a:moveTo>
                <a:cubicBezTo>
                  <a:pt x="970280" y="196426"/>
                  <a:pt x="965200" y="392853"/>
                  <a:pt x="802640" y="518160"/>
                </a:cubicBezTo>
                <a:cubicBezTo>
                  <a:pt x="640080" y="643467"/>
                  <a:pt x="320040" y="697653"/>
                  <a:pt x="0" y="75184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276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5CCD4-8CBE-2C3E-79AD-39733DF6C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1575" y="1466850"/>
            <a:ext cx="6800850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ECB58A-C39B-929B-6EBC-1143D5AB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747032"/>
            <a:ext cx="7896225" cy="400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D72FA-2436-4F35-6214-F0AED32C1BA8}"/>
              </a:ext>
            </a:extLst>
          </p:cNvPr>
          <p:cNvSpPr txBox="1"/>
          <p:nvPr/>
        </p:nvSpPr>
        <p:spPr>
          <a:xfrm>
            <a:off x="0" y="6627168"/>
            <a:ext cx="31655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https://arkiana.com/do-programmers-need-to-know-physics/</a:t>
            </a:r>
          </a:p>
        </p:txBody>
      </p:sp>
    </p:spTree>
    <p:extLst>
      <p:ext uri="{BB962C8B-B14F-4D97-AF65-F5344CB8AC3E}">
        <p14:creationId xmlns:p14="http://schemas.microsoft.com/office/powerpoint/2010/main" val="378758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artesian coordina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1" r="19714" b="1"/>
          <a:stretch/>
        </p:blipFill>
        <p:spPr bwMode="auto">
          <a:xfrm>
            <a:off x="1940560" y="608831"/>
            <a:ext cx="5598160" cy="560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722395" y="1639074"/>
            <a:ext cx="3161129" cy="1741800"/>
            <a:chOff x="4722395" y="1639074"/>
            <a:chExt cx="3161129" cy="1741800"/>
          </a:xfrm>
        </p:grpSpPr>
        <p:cxnSp>
          <p:nvCxnSpPr>
            <p:cNvPr id="7" name="Straight Connector 6"/>
            <p:cNvCxnSpPr>
              <a:cxnSpLocks/>
            </p:cNvCxnSpPr>
            <p:nvPr/>
          </p:nvCxnSpPr>
          <p:spPr>
            <a:xfrm flipH="1">
              <a:off x="4722395" y="2489200"/>
              <a:ext cx="2338806" cy="891674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610419" y="1639074"/>
              <a:ext cx="1273105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rgbClr val="0070C0"/>
                  </a:solidFill>
                </a:rPr>
                <a:t>(5, 2)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 rot="21378855">
            <a:off x="3921956" y="1416137"/>
            <a:ext cx="2115656" cy="8309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/>
              <a:t>What does this remind you of?</a:t>
            </a:r>
          </a:p>
        </p:txBody>
      </p:sp>
      <p:sp>
        <p:nvSpPr>
          <p:cNvPr id="19" name="TextBox 18"/>
          <p:cNvSpPr txBox="1"/>
          <p:nvPr/>
        </p:nvSpPr>
        <p:spPr>
          <a:xfrm rot="263662">
            <a:off x="5313185" y="3990479"/>
            <a:ext cx="1755311" cy="5847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3200" b="1"/>
              <a:t>A vector!</a:t>
            </a:r>
          </a:p>
        </p:txBody>
      </p:sp>
      <p:sp>
        <p:nvSpPr>
          <p:cNvPr id="20" name="TextBox 19"/>
          <p:cNvSpPr txBox="1"/>
          <p:nvPr/>
        </p:nvSpPr>
        <p:spPr>
          <a:xfrm rot="21420778">
            <a:off x="5007133" y="4571100"/>
            <a:ext cx="3175901" cy="1015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000" b="1"/>
              <a:t>Position can be represented as a vector, where the tail is always at (0 0)</a:t>
            </a:r>
          </a:p>
        </p:txBody>
      </p:sp>
      <p:sp>
        <p:nvSpPr>
          <p:cNvPr id="21" name="TextBox 20"/>
          <p:cNvSpPr txBox="1"/>
          <p:nvPr/>
        </p:nvSpPr>
        <p:spPr>
          <a:xfrm rot="231331">
            <a:off x="4891482" y="5724934"/>
            <a:ext cx="3235394" cy="7078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000" b="1"/>
              <a:t>What does the </a:t>
            </a:r>
            <a:r>
              <a:rPr lang="en-SG" sz="2000" b="1" i="1"/>
              <a:t>magnitude</a:t>
            </a:r>
            <a:r>
              <a:rPr lang="en-SG" sz="2000" b="1"/>
              <a:t> of the vector represent now?</a:t>
            </a:r>
          </a:p>
        </p:txBody>
      </p:sp>
    </p:spTree>
    <p:extLst>
      <p:ext uri="{BB962C8B-B14F-4D97-AF65-F5344CB8AC3E}">
        <p14:creationId xmlns:p14="http://schemas.microsoft.com/office/powerpoint/2010/main" val="6263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artesian coordina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1" r="19714" b="1"/>
          <a:stretch/>
        </p:blipFill>
        <p:spPr bwMode="auto">
          <a:xfrm>
            <a:off x="1940560" y="608831"/>
            <a:ext cx="5598160" cy="560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744721" y="1639074"/>
            <a:ext cx="3138803" cy="1764526"/>
            <a:chOff x="4744721" y="1639074"/>
            <a:chExt cx="3138803" cy="1764526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4744721" y="2489200"/>
              <a:ext cx="2316479" cy="914400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610419" y="1639074"/>
              <a:ext cx="1273105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rgbClr val="0070C0"/>
                  </a:solidFill>
                </a:rPr>
                <a:t>(5, 2)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2885440" y="1107440"/>
            <a:ext cx="1854201" cy="2296160"/>
          </a:xfrm>
          <a:prstGeom prst="line">
            <a:avLst/>
          </a:prstGeom>
          <a:ln w="571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25460" y="254888"/>
            <a:ext cx="143020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rgbClr val="0070C0"/>
                </a:solidFill>
              </a:rPr>
              <a:t>(-4, 5)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9786" y="4030516"/>
            <a:ext cx="3257654" cy="19389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/>
              <a:t>What if we want to calculate some property of vectors, eg the angle between vector A and vector B?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4741" y="2135257"/>
            <a:ext cx="49564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72327" y="1537474"/>
            <a:ext cx="47160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rgbClr val="0070C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36343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artesian coordina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1" r="19714" b="1"/>
          <a:stretch/>
        </p:blipFill>
        <p:spPr bwMode="auto">
          <a:xfrm>
            <a:off x="1940560" y="608831"/>
            <a:ext cx="5598160" cy="560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744721" y="1639074"/>
            <a:ext cx="3138803" cy="1764526"/>
            <a:chOff x="4744721" y="1639074"/>
            <a:chExt cx="3138803" cy="1764526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4744721" y="2489200"/>
              <a:ext cx="2316479" cy="914400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610419" y="1639074"/>
              <a:ext cx="1273105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SG" sz="4000" b="1">
                  <a:solidFill>
                    <a:srgbClr val="0070C0"/>
                  </a:solidFill>
                </a:rPr>
                <a:t>(5, 2)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95756" y="1309089"/>
            <a:ext cx="2607414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/>
              <a:t>Or rotate a vector?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19410995" flipH="1">
            <a:off x="4224455" y="1908169"/>
            <a:ext cx="2316479" cy="914400"/>
          </a:xfrm>
          <a:prstGeom prst="line">
            <a:avLst/>
          </a:prstGeom>
          <a:ln w="571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73254" y="543117"/>
            <a:ext cx="1273105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rgbClr val="FF0000"/>
                </a:solidFill>
              </a:rPr>
              <a:t>(?, ?)</a:t>
            </a:r>
          </a:p>
        </p:txBody>
      </p:sp>
      <p:sp>
        <p:nvSpPr>
          <p:cNvPr id="2" name="Arc 1"/>
          <p:cNvSpPr/>
          <p:nvPr/>
        </p:nvSpPr>
        <p:spPr>
          <a:xfrm>
            <a:off x="4739640" y="2613603"/>
            <a:ext cx="873760" cy="873760"/>
          </a:xfrm>
          <a:prstGeom prst="arc">
            <a:avLst>
              <a:gd name="adj1" fmla="val 16850718"/>
              <a:gd name="adj2" fmla="val 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7" name="Group 16"/>
          <p:cNvGrpSpPr/>
          <p:nvPr/>
        </p:nvGrpSpPr>
        <p:grpSpPr>
          <a:xfrm>
            <a:off x="5576450" y="2147985"/>
            <a:ext cx="418704" cy="646331"/>
            <a:chOff x="351087" y="955146"/>
            <a:chExt cx="418704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351087" y="955146"/>
              <a:ext cx="41870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SG" sz="3600" b="1">
                  <a:solidFill>
                    <a:srgbClr val="FF0000"/>
                  </a:solidFill>
                </a:rPr>
                <a:t>0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58839" y="1297378"/>
              <a:ext cx="1930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98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904645-4A39-4D72-9081-984C5DC7E26C}"/>
              </a:ext>
            </a:extLst>
          </p:cNvPr>
          <p:cNvGrpSpPr/>
          <p:nvPr/>
        </p:nvGrpSpPr>
        <p:grpSpPr>
          <a:xfrm>
            <a:off x="2167361" y="315828"/>
            <a:ext cx="5944900" cy="1571234"/>
            <a:chOff x="1283214" y="3142710"/>
            <a:chExt cx="5944900" cy="157123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1A54DB-CA37-4FAA-AA6B-A31CD2AE505A}"/>
                </a:ext>
              </a:extLst>
            </p:cNvPr>
            <p:cNvSpPr txBox="1"/>
            <p:nvPr/>
          </p:nvSpPr>
          <p:spPr>
            <a:xfrm>
              <a:off x="1371977" y="3637320"/>
              <a:ext cx="16849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200"/>
                <a:t>a</a:t>
              </a:r>
              <a:r>
                <a:rPr lang="en-SG" sz="3200" baseline="-25000"/>
                <a:t>x</a:t>
              </a:r>
              <a:r>
                <a:rPr lang="en-SG" sz="3200"/>
                <a:t>   a</a:t>
              </a:r>
              <a:r>
                <a:rPr lang="en-SG" sz="3200" baseline="-25000"/>
                <a:t>y</a:t>
              </a:r>
              <a:r>
                <a:rPr lang="en-SG" sz="3200"/>
                <a:t>   a</a:t>
              </a:r>
              <a:r>
                <a:rPr lang="en-SG" sz="3200" baseline="-25000"/>
                <a:t>z</a:t>
              </a:r>
              <a:endParaRPr lang="en-SG" sz="3200"/>
            </a:p>
          </p:txBody>
        </p:sp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7180F6EE-A0DA-491C-ADE5-BFCE6234E1F2}"/>
                </a:ext>
              </a:extLst>
            </p:cNvPr>
            <p:cNvSpPr/>
            <p:nvPr/>
          </p:nvSpPr>
          <p:spPr>
            <a:xfrm>
              <a:off x="1283214" y="3738059"/>
              <a:ext cx="1860580" cy="451766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6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C4503C-7ACE-4BF7-80AC-F3726DA8D4A1}"/>
                </a:ext>
              </a:extLst>
            </p:cNvPr>
            <p:cNvSpPr txBox="1"/>
            <p:nvPr/>
          </p:nvSpPr>
          <p:spPr>
            <a:xfrm>
              <a:off x="4401215" y="3641794"/>
              <a:ext cx="2826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200"/>
                <a:t>a</a:t>
              </a:r>
              <a:r>
                <a:rPr lang="en-SG" sz="3200" baseline="-25000"/>
                <a:t>x</a:t>
              </a:r>
              <a:r>
                <a:rPr lang="en-SG" sz="3200"/>
                <a:t>b</a:t>
              </a:r>
              <a:r>
                <a:rPr lang="en-SG" sz="3200" baseline="-25000"/>
                <a:t>x </a:t>
              </a:r>
              <a:r>
                <a:rPr lang="en-SG" sz="3200"/>
                <a:t>+ a</a:t>
              </a:r>
              <a:r>
                <a:rPr lang="en-SG" sz="3200" baseline="-25000"/>
                <a:t>y</a:t>
              </a:r>
              <a:r>
                <a:rPr lang="en-SG" sz="3200"/>
                <a:t>b</a:t>
              </a:r>
              <a:r>
                <a:rPr lang="en-SG" sz="3200" baseline="-25000"/>
                <a:t>y </a:t>
              </a:r>
              <a:r>
                <a:rPr lang="en-SG" sz="3200"/>
                <a:t>+ a</a:t>
              </a:r>
              <a:r>
                <a:rPr lang="en-SG" sz="3200" baseline="-25000"/>
                <a:t>z</a:t>
              </a:r>
              <a:r>
                <a:rPr lang="en-SG" sz="3200"/>
                <a:t>b</a:t>
              </a:r>
              <a:r>
                <a:rPr lang="en-SG" sz="3200" baseline="-25000"/>
                <a:t>z</a:t>
              </a:r>
              <a:endParaRPr lang="en-SG" sz="3200"/>
            </a:p>
          </p:txBody>
        </p:sp>
        <p:sp>
          <p:nvSpPr>
            <p:cNvPr id="39" name="Double Bracket 38">
              <a:extLst>
                <a:ext uri="{FF2B5EF4-FFF2-40B4-BE49-F238E27FC236}">
                  <a16:creationId xmlns:a16="http://schemas.microsoft.com/office/drawing/2014/main" id="{935922A4-1835-4E71-B186-D10D623B31D6}"/>
                </a:ext>
              </a:extLst>
            </p:cNvPr>
            <p:cNvSpPr/>
            <p:nvPr/>
          </p:nvSpPr>
          <p:spPr>
            <a:xfrm>
              <a:off x="3267393" y="3142710"/>
              <a:ext cx="794547" cy="1571234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DB0D68-8030-41FF-8AA6-0F388496BBD2}"/>
                </a:ext>
              </a:extLst>
            </p:cNvPr>
            <p:cNvSpPr txBox="1"/>
            <p:nvPr/>
          </p:nvSpPr>
          <p:spPr>
            <a:xfrm>
              <a:off x="3267393" y="3142710"/>
              <a:ext cx="80937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b</a:t>
              </a:r>
              <a:r>
                <a:rPr lang="en-SG" sz="3200" baseline="-25000"/>
                <a:t>x</a:t>
              </a:r>
              <a:endParaRPr lang="en-SG" sz="3200"/>
            </a:p>
            <a:p>
              <a:pPr algn="ctr"/>
              <a:r>
                <a:rPr lang="en-SG" sz="3200"/>
                <a:t>b</a:t>
              </a:r>
              <a:r>
                <a:rPr lang="en-SG" sz="3200" baseline="-25000"/>
                <a:t>y</a:t>
              </a:r>
              <a:endParaRPr lang="en-SG" sz="3200"/>
            </a:p>
            <a:p>
              <a:pPr algn="ctr"/>
              <a:r>
                <a:rPr lang="en-SG" sz="3200"/>
                <a:t>b</a:t>
              </a:r>
              <a:r>
                <a:rPr lang="en-SG" sz="3200" baseline="-25000"/>
                <a:t>z</a:t>
              </a:r>
              <a:endParaRPr lang="en-SG" sz="32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BC9AD5-D4CD-4EB6-88F4-F4B7662C7E35}"/>
                </a:ext>
              </a:extLst>
            </p:cNvPr>
            <p:cNvSpPr txBox="1"/>
            <p:nvPr/>
          </p:nvSpPr>
          <p:spPr>
            <a:xfrm>
              <a:off x="4083935" y="3667504"/>
              <a:ext cx="4291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200"/>
                <a:t>=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87170" y="2569258"/>
            <a:ext cx="2063706" cy="3645042"/>
            <a:chOff x="723878" y="2569258"/>
            <a:chExt cx="2063706" cy="36450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879" y="2569258"/>
              <a:ext cx="1910908" cy="1902142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723878" y="4635314"/>
              <a:ext cx="2063706" cy="1578986"/>
              <a:chOff x="1146174" y="4778776"/>
              <a:chExt cx="2063706" cy="157898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146174" y="4778776"/>
                <a:ext cx="206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Vector A = (1.0, 0.0)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146174" y="5181994"/>
                <a:ext cx="2036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Vector B = (1.0, 0.0)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46174" y="5585212"/>
                <a:ext cx="1852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Dot product = 1.0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46174" y="5988430"/>
                <a:ext cx="1868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Angle = 0 degrees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3550746" y="2569258"/>
            <a:ext cx="2522165" cy="3645042"/>
            <a:chOff x="3587454" y="2569258"/>
            <a:chExt cx="2522165" cy="36450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0389" y="2569258"/>
              <a:ext cx="1910908" cy="1902142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3587454" y="4635314"/>
              <a:ext cx="2522165" cy="1578986"/>
              <a:chOff x="1146174" y="4778776"/>
              <a:chExt cx="2522165" cy="157898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146174" y="4778776"/>
                <a:ext cx="206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Vector A = (1.0, 0.0)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146174" y="5181994"/>
                <a:ext cx="2522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Vector B = (0.966, 0.259)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146174" y="5585212"/>
                <a:ext cx="2086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Dot product = 0.966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46174" y="5988430"/>
                <a:ext cx="1985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Angle = 15 degrees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6511828" y="2569258"/>
            <a:ext cx="2288127" cy="3645042"/>
            <a:chOff x="6548536" y="2569258"/>
            <a:chExt cx="2288127" cy="36450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8536" y="2569258"/>
              <a:ext cx="1910908" cy="190214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6548536" y="4635314"/>
              <a:ext cx="2288127" cy="1578986"/>
              <a:chOff x="1146174" y="4778776"/>
              <a:chExt cx="2288127" cy="1578986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1146174" y="4778776"/>
                <a:ext cx="206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Vector A = (1.0, 0.0)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46174" y="5181994"/>
                <a:ext cx="2288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Vector B = (0.866, 0.5)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146174" y="5585212"/>
                <a:ext cx="2086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Dot product = 0.866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46174" y="5988430"/>
                <a:ext cx="1985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Angle = 30 degrees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5628640" y="6604084"/>
            <a:ext cx="351536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50">
                <a:solidFill>
                  <a:schemeClr val="bg1">
                    <a:lumMod val="50000"/>
                  </a:schemeClr>
                </a:solidFill>
              </a:rPr>
              <a:t>https://chortle.ccsu.edu/VectorLessons/vch09/vch09_6.html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8228" y="840622"/>
            <a:ext cx="2617533" cy="1166266"/>
            <a:chOff x="1488228" y="982862"/>
            <a:chExt cx="2617533" cy="1166266"/>
          </a:xfrm>
        </p:grpSpPr>
        <p:sp>
          <p:nvSpPr>
            <p:cNvPr id="25" name="Rectangle 24"/>
            <p:cNvSpPr/>
            <p:nvPr/>
          </p:nvSpPr>
          <p:spPr>
            <a:xfrm>
              <a:off x="2120281" y="982862"/>
              <a:ext cx="1985480" cy="603898"/>
            </a:xfrm>
            <a:prstGeom prst="rect">
              <a:avLst/>
            </a:prstGeom>
            <a:solidFill>
              <a:srgbClr val="FF0000">
                <a:alpha val="14902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88228" y="1564353"/>
              <a:ext cx="1529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>
                  <a:solidFill>
                    <a:srgbClr val="FF0000"/>
                  </a:solidFill>
                </a:rPr>
                <a:t>MATRIX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12932" y="167696"/>
            <a:ext cx="2423344" cy="1776474"/>
            <a:chOff x="2454241" y="487992"/>
            <a:chExt cx="2423344" cy="1776474"/>
          </a:xfrm>
        </p:grpSpPr>
        <p:sp>
          <p:nvSpPr>
            <p:cNvPr id="31" name="Rectangle 30"/>
            <p:cNvSpPr/>
            <p:nvPr/>
          </p:nvSpPr>
          <p:spPr>
            <a:xfrm>
              <a:off x="2454241" y="588467"/>
              <a:ext cx="855150" cy="1675999"/>
            </a:xfrm>
            <a:prstGeom prst="rect">
              <a:avLst/>
            </a:prstGeom>
            <a:solidFill>
              <a:srgbClr val="FF0000">
                <a:alpha val="14902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47999" y="487992"/>
              <a:ext cx="1529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>
                  <a:solidFill>
                    <a:srgbClr val="FF0000"/>
                  </a:solidFill>
                </a:rPr>
                <a:t>MATRIX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 rot="21164119">
            <a:off x="5114169" y="2071031"/>
            <a:ext cx="3169284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/>
              <a:t>Called the DOT product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31396E-9F05-4475-B3F8-7D5770FBEEF4}"/>
              </a:ext>
            </a:extLst>
          </p:cNvPr>
          <p:cNvSpPr txBox="1"/>
          <p:nvPr/>
        </p:nvSpPr>
        <p:spPr>
          <a:xfrm>
            <a:off x="7875022" y="1509194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A ∙ B</a:t>
            </a:r>
          </a:p>
        </p:txBody>
      </p:sp>
    </p:spTree>
    <p:extLst>
      <p:ext uri="{BB962C8B-B14F-4D97-AF65-F5344CB8AC3E}">
        <p14:creationId xmlns:p14="http://schemas.microsoft.com/office/powerpoint/2010/main" val="273696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7F4C4-5521-C8C0-7D5F-F39D7F23E872}"/>
              </a:ext>
            </a:extLst>
          </p:cNvPr>
          <p:cNvSpPr txBox="1"/>
          <p:nvPr/>
        </p:nvSpPr>
        <p:spPr>
          <a:xfrm>
            <a:off x="2524420" y="426716"/>
            <a:ext cx="40951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PLAGIARISM</a:t>
            </a:r>
            <a:endParaRPr lang="en-SG" sz="60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B9E-A186-E297-A2B9-512136723352}"/>
              </a:ext>
            </a:extLst>
          </p:cNvPr>
          <p:cNvSpPr txBox="1"/>
          <p:nvPr/>
        </p:nvSpPr>
        <p:spPr>
          <a:xfrm>
            <a:off x="550568" y="1488629"/>
            <a:ext cx="81914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If you plagiarise or copy any assessment, including the worksheets, you will FAIL the whole GMAPS subject.</a:t>
            </a:r>
            <a:endParaRPr lang="en-SG" sz="3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D8A98-4C65-BFB0-0AFA-0EDDD59973FD}"/>
              </a:ext>
            </a:extLst>
          </p:cNvPr>
          <p:cNvSpPr txBox="1"/>
          <p:nvPr/>
        </p:nvSpPr>
        <p:spPr>
          <a:xfrm>
            <a:off x="550569" y="3409706"/>
            <a:ext cx="7986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Both the copier and the person who gives their work to be copied will be penalized. </a:t>
            </a:r>
            <a:endParaRPr lang="en-SG" sz="3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CB285-54BD-2CCE-1796-A2F8DC8C2CBB}"/>
              </a:ext>
            </a:extLst>
          </p:cNvPr>
          <p:cNvSpPr txBox="1"/>
          <p:nvPr/>
        </p:nvSpPr>
        <p:spPr>
          <a:xfrm>
            <a:off x="550568" y="4776787"/>
            <a:ext cx="7986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IMPORTANT: “Discussing” the assessments with your friends usually leads to plagiarism penalties. DO NOT show or discuss your assessed work with anyone. </a:t>
            </a:r>
            <a:endParaRPr lang="en-S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946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7F4C4-5521-C8C0-7D5F-F39D7F23E872}"/>
              </a:ext>
            </a:extLst>
          </p:cNvPr>
          <p:cNvSpPr txBox="1"/>
          <p:nvPr/>
        </p:nvSpPr>
        <p:spPr>
          <a:xfrm>
            <a:off x="3135196" y="182351"/>
            <a:ext cx="287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ChatGPT</a:t>
            </a:r>
            <a:endParaRPr lang="en-SG" sz="60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B9E-A186-E297-A2B9-512136723352}"/>
              </a:ext>
            </a:extLst>
          </p:cNvPr>
          <p:cNvSpPr txBox="1"/>
          <p:nvPr/>
        </p:nvSpPr>
        <p:spPr>
          <a:xfrm>
            <a:off x="298933" y="1674674"/>
            <a:ext cx="81914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You may use Gen AI to help understand the topics, to brainstorm, to check and debug your </a:t>
            </a:r>
            <a:r>
              <a:rPr lang="en-US" sz="3600" i="1">
                <a:solidFill>
                  <a:schemeClr val="bg1"/>
                </a:solidFill>
              </a:rPr>
              <a:t>interim</a:t>
            </a:r>
            <a:r>
              <a:rPr lang="en-US" sz="3600">
                <a:solidFill>
                  <a:schemeClr val="bg1"/>
                </a:solidFill>
              </a:rPr>
              <a:t> code.</a:t>
            </a:r>
            <a:endParaRPr lang="en-SG" sz="3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D8A98-4C65-BFB0-0AFA-0EDDD59973FD}"/>
              </a:ext>
            </a:extLst>
          </p:cNvPr>
          <p:cNvSpPr txBox="1"/>
          <p:nvPr/>
        </p:nvSpPr>
        <p:spPr>
          <a:xfrm>
            <a:off x="298933" y="4809878"/>
            <a:ext cx="8427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Any submitted work that is deemed not to have mostly human input will be considered plagiarised. </a:t>
            </a:r>
            <a:endParaRPr lang="en-SG" sz="3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CB285-54BD-2CCE-1796-A2F8DC8C2CBB}"/>
              </a:ext>
            </a:extLst>
          </p:cNvPr>
          <p:cNvSpPr txBox="1"/>
          <p:nvPr/>
        </p:nvSpPr>
        <p:spPr>
          <a:xfrm>
            <a:off x="1403131" y="1013918"/>
            <a:ext cx="633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And any other generative AI (Gen AI) tools</a:t>
            </a:r>
            <a:endParaRPr lang="en-SG" sz="28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A882B-BF6D-9D1E-999F-95EBA3A4C98F}"/>
              </a:ext>
            </a:extLst>
          </p:cNvPr>
          <p:cNvSpPr txBox="1"/>
          <p:nvPr/>
        </p:nvSpPr>
        <p:spPr>
          <a:xfrm>
            <a:off x="298932" y="3519274"/>
            <a:ext cx="8427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You may NOT use Gen AI to write final code, code comments, reports, or any other work. </a:t>
            </a:r>
            <a:endParaRPr lang="en-SG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01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7F4C4-5521-C8C0-7D5F-F39D7F23E872}"/>
              </a:ext>
            </a:extLst>
          </p:cNvPr>
          <p:cNvSpPr txBox="1"/>
          <p:nvPr/>
        </p:nvSpPr>
        <p:spPr>
          <a:xfrm>
            <a:off x="3143011" y="182351"/>
            <a:ext cx="239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GitHub</a:t>
            </a:r>
            <a:endParaRPr lang="en-SG" sz="60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2B9E-A186-E297-A2B9-512136723352}"/>
              </a:ext>
            </a:extLst>
          </p:cNvPr>
          <p:cNvSpPr txBox="1"/>
          <p:nvPr/>
        </p:nvSpPr>
        <p:spPr>
          <a:xfrm>
            <a:off x="358359" y="1406660"/>
            <a:ext cx="8687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Your GMAPS Worksheets project, and your final project, must be done using GitHub. </a:t>
            </a:r>
            <a:endParaRPr lang="en-SG" sz="3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D8A98-4C65-BFB0-0AFA-0EDDD59973FD}"/>
              </a:ext>
            </a:extLst>
          </p:cNvPr>
          <p:cNvSpPr txBox="1"/>
          <p:nvPr/>
        </p:nvSpPr>
        <p:spPr>
          <a:xfrm>
            <a:off x="358359" y="4098486"/>
            <a:ext cx="8427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If any work is submitted without a GitHub link, you will obtain at most a D grade for that assessment.</a:t>
            </a:r>
            <a:endParaRPr lang="en-SG" sz="36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A882B-BF6D-9D1E-999F-95EBA3A4C98F}"/>
              </a:ext>
            </a:extLst>
          </p:cNvPr>
          <p:cNvSpPr txBox="1"/>
          <p:nvPr/>
        </p:nvSpPr>
        <p:spPr>
          <a:xfrm>
            <a:off x="358358" y="2752573"/>
            <a:ext cx="8427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You must commit all changes as you modify your code and other assets.</a:t>
            </a:r>
            <a:endParaRPr lang="en-SG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37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125785" y="2293091"/>
            <a:ext cx="2917495" cy="1805445"/>
            <a:chOff x="1473200" y="3924091"/>
            <a:chExt cx="2265680" cy="1402080"/>
          </a:xfrm>
        </p:grpSpPr>
        <p:sp>
          <p:nvSpPr>
            <p:cNvPr id="6" name="Oval Callout 5"/>
            <p:cNvSpPr/>
            <p:nvPr/>
          </p:nvSpPr>
          <p:spPr>
            <a:xfrm>
              <a:off x="1473200" y="3924091"/>
              <a:ext cx="2265680" cy="1402080"/>
            </a:xfrm>
            <a:prstGeom prst="wedgeEllipseCallout">
              <a:avLst>
                <a:gd name="adj1" fmla="val -64100"/>
                <a:gd name="adj2" fmla="val -30292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08201" y="4280737"/>
              <a:ext cx="1995677" cy="788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/>
                <a:t>We’ll look at vectors and matrices in more detail later.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92" y="1245326"/>
            <a:ext cx="3086708" cy="5173254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4776554" y="342603"/>
            <a:ext cx="2592375" cy="1805445"/>
          </a:xfrm>
          <a:prstGeom prst="wedgeEllipseCallout">
            <a:avLst>
              <a:gd name="adj1" fmla="val -57476"/>
              <a:gd name="adj2" fmla="val 4058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5033373" y="643108"/>
            <a:ext cx="2078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/>
              <a:t>That’s just a brief introduction to the MATHS part of GMAPS!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36624" y="4243579"/>
            <a:ext cx="2592375" cy="1602377"/>
            <a:chOff x="4072584" y="4376455"/>
            <a:chExt cx="2592375" cy="1602377"/>
          </a:xfrm>
        </p:grpSpPr>
        <p:sp>
          <p:nvSpPr>
            <p:cNvPr id="9" name="Oval Callout 8"/>
            <p:cNvSpPr/>
            <p:nvPr/>
          </p:nvSpPr>
          <p:spPr>
            <a:xfrm>
              <a:off x="4072584" y="4376455"/>
              <a:ext cx="2592375" cy="1602377"/>
            </a:xfrm>
            <a:prstGeom prst="wedgeEllipseCallout">
              <a:avLst>
                <a:gd name="adj1" fmla="val -55390"/>
                <a:gd name="adj2" fmla="val -60286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9403" y="4757314"/>
              <a:ext cx="2078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b="1"/>
                <a:t>First, we’ll review Unity’s physics engine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546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87946D-3B3D-458A-BB32-06BC178DC5F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 descr="Pixilart - mario and question mark gif by blackreaperhize">
            <a:extLst>
              <a:ext uri="{FF2B5EF4-FFF2-40B4-BE49-F238E27FC236}">
                <a16:creationId xmlns:a16="http://schemas.microsoft.com/office/drawing/2014/main" id="{915EEF8A-8A11-4FE6-934A-C3DCD4A0E0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0"/>
            <a:ext cx="6378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Game Programming Requirements for Bachelor of Software Engineering">
            <a:hlinkClick r:id="" action="ppaction://media"/>
            <a:extLst>
              <a:ext uri="{FF2B5EF4-FFF2-40B4-BE49-F238E27FC236}">
                <a16:creationId xmlns:a16="http://schemas.microsoft.com/office/drawing/2014/main" id="{FE243A71-8061-1ECB-7877-978118DA708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45820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6878" y="272802"/>
            <a:ext cx="6009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/>
              <a:t>By the end of GMAPS you should be able to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4284" y="2334199"/>
            <a:ext cx="465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0070C0"/>
                </a:solidFill>
              </a:rPr>
              <a:t>Use a physics engine in your games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4284" y="2921503"/>
            <a:ext cx="5710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0070C0"/>
                </a:solidFill>
              </a:rPr>
              <a:t>Use mathematics to ensure correct physics and mechanics in your games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4284" y="3952202"/>
            <a:ext cx="5592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0070C0"/>
                </a:solidFill>
              </a:rPr>
              <a:t>Implement basic physics based mechanics without using a physics engine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84285" y="1303501"/>
            <a:ext cx="571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0070C0"/>
                </a:solidFill>
              </a:rPr>
              <a:t>Understand the components and operation of a physics engine</a:t>
            </a:r>
          </a:p>
        </p:txBody>
      </p:sp>
      <p:pic>
        <p:nvPicPr>
          <p:cNvPr id="7170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69" y="4783199"/>
            <a:ext cx="2652745" cy="180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3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809" y="4043494"/>
            <a:ext cx="2257776" cy="27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686DB8-7600-ED7B-DCF1-AD80CB74F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150"/>
          <a:stretch/>
        </p:blipFill>
        <p:spPr>
          <a:xfrm>
            <a:off x="1246253" y="785790"/>
            <a:ext cx="1221402" cy="1329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4B3ED3-411E-88CD-D4C9-7C850475E293}"/>
              </a:ext>
            </a:extLst>
          </p:cNvPr>
          <p:cNvSpPr txBox="1"/>
          <p:nvPr/>
        </p:nvSpPr>
        <p:spPr>
          <a:xfrm>
            <a:off x="2559283" y="1293535"/>
            <a:ext cx="352781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/>
              <a:t>douglas@tp.edu.sg</a:t>
            </a:r>
            <a:endParaRPr lang="en-SG" sz="2000" b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72EF19-6866-2ED3-6DC5-6A998DA1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33" y="2184963"/>
            <a:ext cx="1314450" cy="13049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82AD9E-5257-F684-1566-86919BEFB5A4}"/>
              </a:ext>
            </a:extLst>
          </p:cNvPr>
          <p:cNvSpPr txBox="1"/>
          <p:nvPr/>
        </p:nvSpPr>
        <p:spPr>
          <a:xfrm>
            <a:off x="2559283" y="2359942"/>
            <a:ext cx="4943213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/>
              <a:t>Nur Aisha Khalid (Tutor &amp; Diploma Manager)</a:t>
            </a:r>
          </a:p>
          <a:p>
            <a:r>
              <a:rPr lang="en-SG" sz="2000" b="1"/>
              <a:t>nur_aisha_khalid@tp.edu.sg</a:t>
            </a:r>
            <a:br>
              <a:rPr lang="en-US" sz="2000" b="1"/>
            </a:br>
            <a:r>
              <a:rPr lang="en-US" sz="2000" b="1"/>
              <a:t>67806928</a:t>
            </a:r>
            <a:endParaRPr lang="en-SG" sz="20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2BA92-EF3A-EED6-83B7-F79A60EA7B21}"/>
              </a:ext>
            </a:extLst>
          </p:cNvPr>
          <p:cNvSpPr txBox="1"/>
          <p:nvPr/>
        </p:nvSpPr>
        <p:spPr>
          <a:xfrm>
            <a:off x="2585083" y="945539"/>
            <a:ext cx="378225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/>
              <a:t>Douglas Finnigan (Subject Leader)</a:t>
            </a:r>
          </a:p>
          <a:p>
            <a:r>
              <a:rPr lang="en-SG" sz="2000" b="1"/>
              <a:t>douglas@tp.edu.sg</a:t>
            </a:r>
            <a:br>
              <a:rPr lang="en-US" sz="2000" b="1"/>
            </a:br>
            <a:r>
              <a:rPr lang="en-US" sz="2000" b="1"/>
              <a:t>67805304</a:t>
            </a:r>
            <a:endParaRPr lang="en-SG" sz="2000" b="1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1DDCCDE-1B3F-3878-2A81-413694B52A0B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4476644" y="-2240062"/>
            <a:ext cx="406162" cy="5645542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FE51984-760F-5C20-260A-F80317BE39E2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4464959" y="926987"/>
            <a:ext cx="385929" cy="5511730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3244726-3901-2EE8-3BCA-3E717057A274}"/>
              </a:ext>
            </a:extLst>
          </p:cNvPr>
          <p:cNvSpPr/>
          <p:nvPr/>
        </p:nvSpPr>
        <p:spPr>
          <a:xfrm>
            <a:off x="1856954" y="379627"/>
            <a:ext cx="113465" cy="11346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5145A-7085-2429-1E22-797CD37F81A4}"/>
              </a:ext>
            </a:extLst>
          </p:cNvPr>
          <p:cNvSpPr/>
          <p:nvPr/>
        </p:nvSpPr>
        <p:spPr>
          <a:xfrm>
            <a:off x="1907012" y="3762352"/>
            <a:ext cx="113465" cy="11346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069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3F022A1-0D40-15CB-E8D4-7F9402A35F71}"/>
              </a:ext>
            </a:extLst>
          </p:cNvPr>
          <p:cNvSpPr/>
          <p:nvPr/>
        </p:nvSpPr>
        <p:spPr>
          <a:xfrm>
            <a:off x="821407" y="5445119"/>
            <a:ext cx="6424477" cy="12414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28685E-0E0F-48E1-A683-5D35C36EBE0A}"/>
              </a:ext>
            </a:extLst>
          </p:cNvPr>
          <p:cNvCxnSpPr>
            <a:cxnSpLocks/>
          </p:cNvCxnSpPr>
          <p:nvPr/>
        </p:nvCxnSpPr>
        <p:spPr>
          <a:xfrm flipH="1">
            <a:off x="242392" y="4131964"/>
            <a:ext cx="70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41D280-7533-4C40-9DCB-FC44B33ACF4E}"/>
              </a:ext>
            </a:extLst>
          </p:cNvPr>
          <p:cNvCxnSpPr>
            <a:cxnSpLocks/>
          </p:cNvCxnSpPr>
          <p:nvPr/>
        </p:nvCxnSpPr>
        <p:spPr>
          <a:xfrm flipH="1">
            <a:off x="242392" y="2818809"/>
            <a:ext cx="70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78711-11C4-4C51-9DA1-0D29AC070DFD}"/>
              </a:ext>
            </a:extLst>
          </p:cNvPr>
          <p:cNvCxnSpPr>
            <a:cxnSpLocks/>
          </p:cNvCxnSpPr>
          <p:nvPr/>
        </p:nvCxnSpPr>
        <p:spPr>
          <a:xfrm flipH="1">
            <a:off x="242392" y="1505654"/>
            <a:ext cx="70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759B5-DFB3-4E79-8258-9204EEF16ED8}"/>
              </a:ext>
            </a:extLst>
          </p:cNvPr>
          <p:cNvCxnSpPr>
            <a:cxnSpLocks/>
          </p:cNvCxnSpPr>
          <p:nvPr/>
        </p:nvCxnSpPr>
        <p:spPr>
          <a:xfrm flipH="1">
            <a:off x="242392" y="3475386"/>
            <a:ext cx="70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531981-A0AA-4166-BEA6-EE6AED081734}"/>
              </a:ext>
            </a:extLst>
          </p:cNvPr>
          <p:cNvCxnSpPr>
            <a:cxnSpLocks/>
          </p:cNvCxnSpPr>
          <p:nvPr/>
        </p:nvCxnSpPr>
        <p:spPr>
          <a:xfrm flipH="1">
            <a:off x="242392" y="2162231"/>
            <a:ext cx="70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35BB0C-C369-42C4-BE24-CCF70ABBE905}"/>
              </a:ext>
            </a:extLst>
          </p:cNvPr>
          <p:cNvCxnSpPr>
            <a:cxnSpLocks/>
          </p:cNvCxnSpPr>
          <p:nvPr/>
        </p:nvCxnSpPr>
        <p:spPr>
          <a:xfrm flipH="1">
            <a:off x="242392" y="5445119"/>
            <a:ext cx="70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2EC703-43D5-4EBF-A1CA-09D540B55287}"/>
              </a:ext>
            </a:extLst>
          </p:cNvPr>
          <p:cNvCxnSpPr>
            <a:cxnSpLocks/>
          </p:cNvCxnSpPr>
          <p:nvPr/>
        </p:nvCxnSpPr>
        <p:spPr>
          <a:xfrm flipH="1">
            <a:off x="242392" y="192499"/>
            <a:ext cx="70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B00323-FA33-4770-9A4E-6B269F9554B0}"/>
              </a:ext>
            </a:extLst>
          </p:cNvPr>
          <p:cNvCxnSpPr>
            <a:cxnSpLocks/>
          </p:cNvCxnSpPr>
          <p:nvPr/>
        </p:nvCxnSpPr>
        <p:spPr>
          <a:xfrm flipH="1">
            <a:off x="242391" y="4788541"/>
            <a:ext cx="70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85FC3C-460B-4456-A8E3-4C79A5401CD9}"/>
              </a:ext>
            </a:extLst>
          </p:cNvPr>
          <p:cNvCxnSpPr>
            <a:cxnSpLocks/>
          </p:cNvCxnSpPr>
          <p:nvPr/>
        </p:nvCxnSpPr>
        <p:spPr>
          <a:xfrm flipH="1">
            <a:off x="242391" y="849076"/>
            <a:ext cx="70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E4F82-B7C9-414F-ABC6-F668A8BB1236}"/>
              </a:ext>
            </a:extLst>
          </p:cNvPr>
          <p:cNvSpPr txBox="1"/>
          <p:nvPr/>
        </p:nvSpPr>
        <p:spPr>
          <a:xfrm>
            <a:off x="334385" y="2187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41F7D-9362-4EF5-A08F-2341AF07692B}"/>
              </a:ext>
            </a:extLst>
          </p:cNvPr>
          <p:cNvSpPr txBox="1"/>
          <p:nvPr/>
        </p:nvSpPr>
        <p:spPr>
          <a:xfrm>
            <a:off x="334385" y="8717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E4CB7-D0E8-4117-9890-BC50DF99FFD6}"/>
              </a:ext>
            </a:extLst>
          </p:cNvPr>
          <p:cNvSpPr txBox="1"/>
          <p:nvPr/>
        </p:nvSpPr>
        <p:spPr>
          <a:xfrm>
            <a:off x="334385" y="152468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49FBC-8457-4E96-B85E-50B1A7B8ADA3}"/>
              </a:ext>
            </a:extLst>
          </p:cNvPr>
          <p:cNvSpPr txBox="1"/>
          <p:nvPr/>
        </p:nvSpPr>
        <p:spPr>
          <a:xfrm>
            <a:off x="334385" y="217764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C1E92C-A4F6-4099-A144-A6FDDB1646DD}"/>
              </a:ext>
            </a:extLst>
          </p:cNvPr>
          <p:cNvSpPr txBox="1"/>
          <p:nvPr/>
        </p:nvSpPr>
        <p:spPr>
          <a:xfrm>
            <a:off x="334385" y="283060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2F2B9-2F2B-438B-A361-BCCE278018C2}"/>
              </a:ext>
            </a:extLst>
          </p:cNvPr>
          <p:cNvSpPr txBox="1"/>
          <p:nvPr/>
        </p:nvSpPr>
        <p:spPr>
          <a:xfrm>
            <a:off x="334385" y="348356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CA1ED5-5498-4434-9E8C-78487EED52AD}"/>
              </a:ext>
            </a:extLst>
          </p:cNvPr>
          <p:cNvSpPr txBox="1"/>
          <p:nvPr/>
        </p:nvSpPr>
        <p:spPr>
          <a:xfrm>
            <a:off x="334385" y="413652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1E9896-133C-4375-8D41-6F57EA186969}"/>
              </a:ext>
            </a:extLst>
          </p:cNvPr>
          <p:cNvSpPr txBox="1"/>
          <p:nvPr/>
        </p:nvSpPr>
        <p:spPr>
          <a:xfrm>
            <a:off x="334385" y="478949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8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47B662-A077-4290-BD3A-BD1F8A84FD23}"/>
              </a:ext>
            </a:extLst>
          </p:cNvPr>
          <p:cNvCxnSpPr>
            <a:cxnSpLocks/>
          </p:cNvCxnSpPr>
          <p:nvPr/>
        </p:nvCxnSpPr>
        <p:spPr>
          <a:xfrm>
            <a:off x="805954" y="199456"/>
            <a:ext cx="0" cy="648723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86BEBE-EFD7-46A2-A01A-A3A80B5D45EC}"/>
              </a:ext>
            </a:extLst>
          </p:cNvPr>
          <p:cNvSpPr txBox="1"/>
          <p:nvPr/>
        </p:nvSpPr>
        <p:spPr>
          <a:xfrm>
            <a:off x="3515901" y="2347629"/>
            <a:ext cx="9353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b="1"/>
              <a:t>FLEX Week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ED9F671-E4FB-424B-A9CD-95CB1B775CB4}"/>
              </a:ext>
            </a:extLst>
          </p:cNvPr>
          <p:cNvCxnSpPr>
            <a:cxnSpLocks/>
          </p:cNvCxnSpPr>
          <p:nvPr/>
        </p:nvCxnSpPr>
        <p:spPr>
          <a:xfrm>
            <a:off x="776387" y="192499"/>
            <a:ext cx="22829" cy="19629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7D7E67-F8BC-496E-AC64-AE46448204CA}"/>
              </a:ext>
            </a:extLst>
          </p:cNvPr>
          <p:cNvCxnSpPr>
            <a:cxnSpLocks/>
          </p:cNvCxnSpPr>
          <p:nvPr/>
        </p:nvCxnSpPr>
        <p:spPr>
          <a:xfrm>
            <a:off x="3976818" y="2811577"/>
            <a:ext cx="13488" cy="38749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0D53B01-2EF5-411D-AD2A-1946C6DC8EA3}"/>
              </a:ext>
            </a:extLst>
          </p:cNvPr>
          <p:cNvCxnSpPr>
            <a:cxnSpLocks/>
          </p:cNvCxnSpPr>
          <p:nvPr/>
        </p:nvCxnSpPr>
        <p:spPr>
          <a:xfrm>
            <a:off x="6716686" y="5178069"/>
            <a:ext cx="0" cy="257826"/>
          </a:xfrm>
          <a:prstGeom prst="line">
            <a:avLst/>
          </a:prstGeom>
          <a:ln w="76200">
            <a:solidFill>
              <a:srgbClr val="FE9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76CF39E-5C06-4E69-B574-21392E82ACB5}"/>
              </a:ext>
            </a:extLst>
          </p:cNvPr>
          <p:cNvSpPr txBox="1"/>
          <p:nvPr/>
        </p:nvSpPr>
        <p:spPr>
          <a:xfrm>
            <a:off x="6753500" y="5133266"/>
            <a:ext cx="4764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b="1">
                <a:solidFill>
                  <a:srgbClr val="FE940A"/>
                </a:solidFill>
              </a:rPr>
              <a:t>30%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21109E-80B9-4A80-A2AA-861C7559F5AB}"/>
              </a:ext>
            </a:extLst>
          </p:cNvPr>
          <p:cNvSpPr txBox="1"/>
          <p:nvPr/>
        </p:nvSpPr>
        <p:spPr>
          <a:xfrm>
            <a:off x="5268970" y="1514435"/>
            <a:ext cx="22722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b="1">
                <a:solidFill>
                  <a:srgbClr val="FE940A"/>
                </a:solidFill>
              </a:rPr>
              <a:t>Project requirements released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81D364-8360-4902-BD24-177FA30ED68E}"/>
              </a:ext>
            </a:extLst>
          </p:cNvPr>
          <p:cNvCxnSpPr>
            <a:cxnSpLocks/>
          </p:cNvCxnSpPr>
          <p:nvPr/>
        </p:nvCxnSpPr>
        <p:spPr>
          <a:xfrm>
            <a:off x="6686602" y="3858839"/>
            <a:ext cx="0" cy="257826"/>
          </a:xfrm>
          <a:prstGeom prst="line">
            <a:avLst/>
          </a:prstGeom>
          <a:ln w="76200">
            <a:solidFill>
              <a:srgbClr val="FE9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6EA91E0-8ACF-4729-8DD2-58B1050FA36E}"/>
              </a:ext>
            </a:extLst>
          </p:cNvPr>
          <p:cNvSpPr txBox="1"/>
          <p:nvPr/>
        </p:nvSpPr>
        <p:spPr>
          <a:xfrm>
            <a:off x="4893070" y="5136721"/>
            <a:ext cx="18811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b="1">
                <a:solidFill>
                  <a:srgbClr val="FE940A"/>
                </a:solidFill>
              </a:rPr>
              <a:t>Worksheets submission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EA51DB-06AC-51C1-4C66-3562B10DDB0D}"/>
              </a:ext>
            </a:extLst>
          </p:cNvPr>
          <p:cNvSpPr txBox="1"/>
          <p:nvPr/>
        </p:nvSpPr>
        <p:spPr>
          <a:xfrm>
            <a:off x="776387" y="179382"/>
            <a:ext cx="12400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Intro to GMAPS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59A925-FC09-B013-D067-9418C899ABFA}"/>
              </a:ext>
            </a:extLst>
          </p:cNvPr>
          <p:cNvSpPr txBox="1"/>
          <p:nvPr/>
        </p:nvSpPr>
        <p:spPr>
          <a:xfrm>
            <a:off x="776387" y="372027"/>
            <a:ext cx="11903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Vectors PART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19294E-87E6-DA75-3C25-03F15D26477A}"/>
              </a:ext>
            </a:extLst>
          </p:cNvPr>
          <p:cNvSpPr txBox="1"/>
          <p:nvPr/>
        </p:nvSpPr>
        <p:spPr>
          <a:xfrm>
            <a:off x="3931939" y="196553"/>
            <a:ext cx="11903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Vectors PART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552CF8-6300-09D8-C577-5FDB931F2938}"/>
              </a:ext>
            </a:extLst>
          </p:cNvPr>
          <p:cNvSpPr txBox="1"/>
          <p:nvPr/>
        </p:nvSpPr>
        <p:spPr>
          <a:xfrm>
            <a:off x="776387" y="1517726"/>
            <a:ext cx="12800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Matrices PART 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3FB518-CCDC-3DB4-E3B1-FF8A0FAFFF2B}"/>
              </a:ext>
            </a:extLst>
          </p:cNvPr>
          <p:cNvSpPr txBox="1"/>
          <p:nvPr/>
        </p:nvSpPr>
        <p:spPr>
          <a:xfrm>
            <a:off x="3971408" y="1511287"/>
            <a:ext cx="12800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Matrices PART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48CB59-F556-3206-4CE1-B96CCB445443}"/>
              </a:ext>
            </a:extLst>
          </p:cNvPr>
          <p:cNvSpPr txBox="1"/>
          <p:nvPr/>
        </p:nvSpPr>
        <p:spPr>
          <a:xfrm>
            <a:off x="776387" y="3473493"/>
            <a:ext cx="18802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Simple Collisions – Part 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259A2D-57E6-FAA3-3923-5D654EC218EA}"/>
              </a:ext>
            </a:extLst>
          </p:cNvPr>
          <p:cNvSpPr txBox="1"/>
          <p:nvPr/>
        </p:nvSpPr>
        <p:spPr>
          <a:xfrm>
            <a:off x="3971408" y="3473308"/>
            <a:ext cx="10570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Test Revision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930C2E-F96B-5FAD-124F-3FA6F788ED6B}"/>
              </a:ext>
            </a:extLst>
          </p:cNvPr>
          <p:cNvSpPr txBox="1"/>
          <p:nvPr/>
        </p:nvSpPr>
        <p:spPr>
          <a:xfrm>
            <a:off x="3971408" y="4792152"/>
            <a:ext cx="15443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Project consultation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FF634D-B05C-DA0F-ACEA-A758ECA9AFAD}"/>
              </a:ext>
            </a:extLst>
          </p:cNvPr>
          <p:cNvSpPr txBox="1"/>
          <p:nvPr/>
        </p:nvSpPr>
        <p:spPr>
          <a:xfrm>
            <a:off x="776387" y="2827895"/>
            <a:ext cx="22707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Dynamics &amp; Kinematics PART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F8A44D7-F767-0C9F-3959-2F7226A0DE78}"/>
              </a:ext>
            </a:extLst>
          </p:cNvPr>
          <p:cNvSpPr txBox="1"/>
          <p:nvPr/>
        </p:nvSpPr>
        <p:spPr>
          <a:xfrm>
            <a:off x="776387" y="4798642"/>
            <a:ext cx="213263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Project consultation (Online)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8B41D5-B49D-F90C-002B-954948F5E20E}"/>
              </a:ext>
            </a:extLst>
          </p:cNvPr>
          <p:cNvCxnSpPr>
            <a:cxnSpLocks/>
          </p:cNvCxnSpPr>
          <p:nvPr/>
        </p:nvCxnSpPr>
        <p:spPr>
          <a:xfrm flipH="1">
            <a:off x="242391" y="6065843"/>
            <a:ext cx="70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0BE0CB-45D0-B96A-DCED-A520DE60CF67}"/>
              </a:ext>
            </a:extLst>
          </p:cNvPr>
          <p:cNvCxnSpPr>
            <a:cxnSpLocks/>
          </p:cNvCxnSpPr>
          <p:nvPr/>
        </p:nvCxnSpPr>
        <p:spPr>
          <a:xfrm flipH="1">
            <a:off x="242391" y="6693242"/>
            <a:ext cx="70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A40598-7D48-16EE-3D6B-E9840637C20A}"/>
              </a:ext>
            </a:extLst>
          </p:cNvPr>
          <p:cNvSpPr txBox="1"/>
          <p:nvPr/>
        </p:nvSpPr>
        <p:spPr>
          <a:xfrm>
            <a:off x="330144" y="54558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C087D9-6E86-7943-F4DF-1853223AF60F}"/>
              </a:ext>
            </a:extLst>
          </p:cNvPr>
          <p:cNvSpPr txBox="1"/>
          <p:nvPr/>
        </p:nvSpPr>
        <p:spPr>
          <a:xfrm>
            <a:off x="225948" y="610192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85004C-DA6A-16BC-A6CE-6242D872DAE6}"/>
              </a:ext>
            </a:extLst>
          </p:cNvPr>
          <p:cNvSpPr txBox="1"/>
          <p:nvPr/>
        </p:nvSpPr>
        <p:spPr>
          <a:xfrm>
            <a:off x="6726840" y="3821649"/>
            <a:ext cx="4764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b="1">
                <a:solidFill>
                  <a:srgbClr val="FE940A"/>
                </a:solidFill>
              </a:rPr>
              <a:t>30%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2A1C76-A696-17F1-9C83-25B8C061DD1A}"/>
              </a:ext>
            </a:extLst>
          </p:cNvPr>
          <p:cNvSpPr txBox="1"/>
          <p:nvPr/>
        </p:nvSpPr>
        <p:spPr>
          <a:xfrm>
            <a:off x="5068167" y="3822347"/>
            <a:ext cx="16184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b="1">
                <a:solidFill>
                  <a:srgbClr val="FE940A"/>
                </a:solidFill>
              </a:rPr>
              <a:t>In–class Test (1 hour)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4C95109-923C-940F-3C99-D84C8B10A0C2}"/>
              </a:ext>
            </a:extLst>
          </p:cNvPr>
          <p:cNvCxnSpPr>
            <a:cxnSpLocks/>
          </p:cNvCxnSpPr>
          <p:nvPr/>
        </p:nvCxnSpPr>
        <p:spPr>
          <a:xfrm>
            <a:off x="6716686" y="6423607"/>
            <a:ext cx="0" cy="257826"/>
          </a:xfrm>
          <a:prstGeom prst="line">
            <a:avLst/>
          </a:prstGeom>
          <a:ln w="76200">
            <a:solidFill>
              <a:srgbClr val="FE9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4121A47-64F6-B30D-BD75-0A1218E6E7EE}"/>
              </a:ext>
            </a:extLst>
          </p:cNvPr>
          <p:cNvSpPr txBox="1"/>
          <p:nvPr/>
        </p:nvSpPr>
        <p:spPr>
          <a:xfrm>
            <a:off x="6753500" y="6379630"/>
            <a:ext cx="4764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b="1">
                <a:solidFill>
                  <a:srgbClr val="FE940A"/>
                </a:solidFill>
              </a:rPr>
              <a:t>40%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F9B458-416A-E8A6-DCD9-DB45BFF24475}"/>
              </a:ext>
            </a:extLst>
          </p:cNvPr>
          <p:cNvSpPr txBox="1"/>
          <p:nvPr/>
        </p:nvSpPr>
        <p:spPr>
          <a:xfrm>
            <a:off x="5197540" y="6382259"/>
            <a:ext cx="14890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b="1">
                <a:solidFill>
                  <a:srgbClr val="FE940A"/>
                </a:solidFill>
              </a:rPr>
              <a:t>Project submission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97859AB-38D6-B14A-2475-137B36FFAE12}"/>
              </a:ext>
            </a:extLst>
          </p:cNvPr>
          <p:cNvCxnSpPr>
            <a:cxnSpLocks/>
            <a:stCxn id="50" idx="2"/>
            <a:endCxn id="38" idx="3"/>
          </p:cNvCxnSpPr>
          <p:nvPr/>
        </p:nvCxnSpPr>
        <p:spPr>
          <a:xfrm rot="10800000" flipV="1">
            <a:off x="7203253" y="1177365"/>
            <a:ext cx="336851" cy="2790478"/>
          </a:xfrm>
          <a:prstGeom prst="bentConnector3">
            <a:avLst>
              <a:gd name="adj1" fmla="val -6690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EE74C32E-9F2E-44FF-2FFF-1AE9345E4DDF}"/>
              </a:ext>
            </a:extLst>
          </p:cNvPr>
          <p:cNvSpPr/>
          <p:nvPr/>
        </p:nvSpPr>
        <p:spPr>
          <a:xfrm>
            <a:off x="7370804" y="192498"/>
            <a:ext cx="169299" cy="1969733"/>
          </a:xfrm>
          <a:prstGeom prst="righ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55189F-65A4-4692-C6CE-2228B6958867}"/>
              </a:ext>
            </a:extLst>
          </p:cNvPr>
          <p:cNvSpPr txBox="1"/>
          <p:nvPr/>
        </p:nvSpPr>
        <p:spPr>
          <a:xfrm>
            <a:off x="7324397" y="4644754"/>
            <a:ext cx="1759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b="1">
                <a:solidFill>
                  <a:srgbClr val="FE940A"/>
                </a:solidFill>
              </a:rPr>
              <a:t>Work done in class. Which worksheets to submit will be stated during class.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C85FB2-ED1C-3EC7-6C00-F7A11E00A8A7}"/>
              </a:ext>
            </a:extLst>
          </p:cNvPr>
          <p:cNvSpPr txBox="1"/>
          <p:nvPr/>
        </p:nvSpPr>
        <p:spPr>
          <a:xfrm>
            <a:off x="7324396" y="3984829"/>
            <a:ext cx="15926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b="1">
                <a:solidFill>
                  <a:srgbClr val="C00000"/>
                </a:solidFill>
              </a:rPr>
              <a:t>Testing of Weeks 1-3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67B6DC-DC3C-563D-90F3-FB373B159826}"/>
              </a:ext>
            </a:extLst>
          </p:cNvPr>
          <p:cNvSpPr txBox="1"/>
          <p:nvPr/>
        </p:nvSpPr>
        <p:spPr>
          <a:xfrm>
            <a:off x="3971408" y="3712645"/>
            <a:ext cx="10416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Test (1 hour)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0BCD0-C6E1-5F5B-9477-62FE2275C81C}"/>
              </a:ext>
            </a:extLst>
          </p:cNvPr>
          <p:cNvSpPr txBox="1"/>
          <p:nvPr/>
        </p:nvSpPr>
        <p:spPr>
          <a:xfrm>
            <a:off x="776387" y="1040331"/>
            <a:ext cx="301351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i="1">
                <a:solidFill>
                  <a:srgbClr val="C00000"/>
                </a:solidFill>
              </a:rPr>
              <a:t>GMAPS_Vectors_Worksheet.docx (Q6-Q7)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7A2D57-5B42-F731-1B53-5116BDD48D0C}"/>
              </a:ext>
            </a:extLst>
          </p:cNvPr>
          <p:cNvSpPr txBox="1"/>
          <p:nvPr/>
        </p:nvSpPr>
        <p:spPr>
          <a:xfrm>
            <a:off x="776387" y="580524"/>
            <a:ext cx="301351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i="1">
                <a:solidFill>
                  <a:srgbClr val="C00000"/>
                </a:solidFill>
              </a:rPr>
              <a:t>GMAPS_Vectors_Worksheet.docx (Q1-Q2)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E21759-7878-9E59-0D42-E6AE3AB2651E}"/>
              </a:ext>
            </a:extLst>
          </p:cNvPr>
          <p:cNvSpPr txBox="1"/>
          <p:nvPr/>
        </p:nvSpPr>
        <p:spPr>
          <a:xfrm>
            <a:off x="776387" y="1755293"/>
            <a:ext cx="29340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i="1"/>
              <a:t>GMAPS_Matrices_Worksheet.docx (Pt 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B09780-2109-4F30-66D2-D1E57D1256B6}"/>
              </a:ext>
            </a:extLst>
          </p:cNvPr>
          <p:cNvSpPr txBox="1"/>
          <p:nvPr/>
        </p:nvSpPr>
        <p:spPr>
          <a:xfrm>
            <a:off x="3971408" y="1762008"/>
            <a:ext cx="29340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i="1"/>
              <a:t>GMAPS_Matrices_Worksheet.docx (Pt 2)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138BC4-B667-9FEA-DF9C-4840BB566438}"/>
              </a:ext>
            </a:extLst>
          </p:cNvPr>
          <p:cNvSpPr txBox="1"/>
          <p:nvPr/>
        </p:nvSpPr>
        <p:spPr>
          <a:xfrm>
            <a:off x="3971408" y="393674"/>
            <a:ext cx="301351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i="1">
                <a:solidFill>
                  <a:srgbClr val="C00000"/>
                </a:solidFill>
              </a:rPr>
              <a:t>GMAPS_Vectors_Worksheet.docx (Q3-Q4)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B0A3E9-B1E2-622E-54A3-08594398E332}"/>
              </a:ext>
            </a:extLst>
          </p:cNvPr>
          <p:cNvSpPr txBox="1"/>
          <p:nvPr/>
        </p:nvSpPr>
        <p:spPr>
          <a:xfrm>
            <a:off x="776387" y="858164"/>
            <a:ext cx="11903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Vectors PART 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1DE775-73E6-540E-F120-9A8E532ED9A4}"/>
              </a:ext>
            </a:extLst>
          </p:cNvPr>
          <p:cNvSpPr txBox="1"/>
          <p:nvPr/>
        </p:nvSpPr>
        <p:spPr>
          <a:xfrm>
            <a:off x="3971408" y="1013389"/>
            <a:ext cx="24834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>
                <a:solidFill>
                  <a:srgbClr val="C00000"/>
                </a:solidFill>
              </a:rPr>
              <a:t>Vectors (complete the worksheet)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1D7BC8-AD00-8B3E-C7E7-14BDC5C50526}"/>
              </a:ext>
            </a:extLst>
          </p:cNvPr>
          <p:cNvSpPr txBox="1"/>
          <p:nvPr/>
        </p:nvSpPr>
        <p:spPr>
          <a:xfrm>
            <a:off x="3971408" y="842771"/>
            <a:ext cx="11903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Vectors PART 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454F5-2CC6-945B-CDC9-08F9D055E718}"/>
              </a:ext>
            </a:extLst>
          </p:cNvPr>
          <p:cNvSpPr txBox="1"/>
          <p:nvPr/>
        </p:nvSpPr>
        <p:spPr>
          <a:xfrm>
            <a:off x="3971408" y="2810339"/>
            <a:ext cx="22707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Dynamics &amp; Kinematics PART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2A5B63-7816-3626-7204-8F304F060378}"/>
              </a:ext>
            </a:extLst>
          </p:cNvPr>
          <p:cNvSpPr txBox="1"/>
          <p:nvPr/>
        </p:nvSpPr>
        <p:spPr>
          <a:xfrm>
            <a:off x="776387" y="3051795"/>
            <a:ext cx="3076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i="1">
                <a:solidFill>
                  <a:srgbClr val="C00000"/>
                </a:solidFill>
              </a:rPr>
              <a:t>GMAPS_Kinematics_Worksheet.docx (Pt 1)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A7D76D-8F78-C9F6-7AC8-702875A87887}"/>
              </a:ext>
            </a:extLst>
          </p:cNvPr>
          <p:cNvSpPr txBox="1"/>
          <p:nvPr/>
        </p:nvSpPr>
        <p:spPr>
          <a:xfrm>
            <a:off x="3971408" y="3043275"/>
            <a:ext cx="3076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i="1">
                <a:solidFill>
                  <a:srgbClr val="C00000"/>
                </a:solidFill>
              </a:rPr>
              <a:t>GMAPS_Kinematics_Worksheet.docx (Pt 2)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3A24C0-9B73-1E2D-4510-0EBB5D13FCBC}"/>
              </a:ext>
            </a:extLst>
          </p:cNvPr>
          <p:cNvSpPr txBox="1"/>
          <p:nvPr/>
        </p:nvSpPr>
        <p:spPr>
          <a:xfrm>
            <a:off x="776387" y="4143690"/>
            <a:ext cx="18802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Simple Collisions – Part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EFD6A6-52F3-FFFE-115F-9ACCC937994A}"/>
              </a:ext>
            </a:extLst>
          </p:cNvPr>
          <p:cNvSpPr txBox="1"/>
          <p:nvPr/>
        </p:nvSpPr>
        <p:spPr>
          <a:xfrm>
            <a:off x="3971408" y="4131747"/>
            <a:ext cx="18802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/>
              <a:t>Simple Collisions – Part 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02F492-EE0D-BD5F-93EA-61883C3B9BE7}"/>
              </a:ext>
            </a:extLst>
          </p:cNvPr>
          <p:cNvSpPr txBox="1"/>
          <p:nvPr/>
        </p:nvSpPr>
        <p:spPr>
          <a:xfrm>
            <a:off x="776387" y="3680433"/>
            <a:ext cx="32762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C00000"/>
                </a:solidFill>
              </a:rPr>
              <a:t>GMAPS_Collisions_Worksheet.docx (Pt 1 &amp; 2)</a:t>
            </a:r>
            <a:endParaRPr lang="en-SG" sz="1300">
              <a:solidFill>
                <a:srgbClr val="C0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C54628-D162-193A-4B0C-187B13F9336E}"/>
              </a:ext>
            </a:extLst>
          </p:cNvPr>
          <p:cNvSpPr txBox="1"/>
          <p:nvPr/>
        </p:nvSpPr>
        <p:spPr>
          <a:xfrm>
            <a:off x="776387" y="4337319"/>
            <a:ext cx="30888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C00000"/>
                </a:solidFill>
              </a:rPr>
              <a:t>GMAPS_Collisions_Worksheet.docx (Pt 3)</a:t>
            </a:r>
            <a:endParaRPr lang="en-SG" sz="1300">
              <a:solidFill>
                <a:srgbClr val="C0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E8E5D03-FBCD-1E9D-201B-97CA6C2B78AB}"/>
              </a:ext>
            </a:extLst>
          </p:cNvPr>
          <p:cNvSpPr txBox="1"/>
          <p:nvPr/>
        </p:nvSpPr>
        <p:spPr>
          <a:xfrm>
            <a:off x="3971408" y="4323869"/>
            <a:ext cx="30888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C00000"/>
                </a:solidFill>
              </a:rPr>
              <a:t>GMAPS_Collisions_Worksheet.docx (Pt 4)</a:t>
            </a:r>
            <a:endParaRPr lang="en-SG" sz="1300">
              <a:solidFill>
                <a:srgbClr val="C0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605195-2FB9-BAD9-2B24-2BAE3109EC9F}"/>
              </a:ext>
            </a:extLst>
          </p:cNvPr>
          <p:cNvSpPr txBox="1"/>
          <p:nvPr/>
        </p:nvSpPr>
        <p:spPr>
          <a:xfrm>
            <a:off x="7336921" y="4200759"/>
            <a:ext cx="159265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50" b="1">
                <a:solidFill>
                  <a:srgbClr val="C00000"/>
                </a:solidFill>
              </a:rPr>
              <a:t>(including worksheets)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CFE710-DB4F-C4CC-33CC-1BBEE5BE62BE}"/>
              </a:ext>
            </a:extLst>
          </p:cNvPr>
          <p:cNvSpPr txBox="1"/>
          <p:nvPr/>
        </p:nvSpPr>
        <p:spPr>
          <a:xfrm>
            <a:off x="7336921" y="5903640"/>
            <a:ext cx="1759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b="1">
                <a:solidFill>
                  <a:srgbClr val="FE940A"/>
                </a:solidFill>
              </a:rPr>
              <a:t>Group, but individual assessment. Submit a gp. video presentation + ind. implementation.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DB6F07-5F92-BA86-E909-49A4C8E7D266}"/>
              </a:ext>
            </a:extLst>
          </p:cNvPr>
          <p:cNvCxnSpPr>
            <a:cxnSpLocks/>
          </p:cNvCxnSpPr>
          <p:nvPr/>
        </p:nvCxnSpPr>
        <p:spPr>
          <a:xfrm>
            <a:off x="3971408" y="205617"/>
            <a:ext cx="5221" cy="196316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76F9BB-376A-ECD0-F905-4A498E8614EC}"/>
              </a:ext>
            </a:extLst>
          </p:cNvPr>
          <p:cNvSpPr txBox="1"/>
          <p:nvPr/>
        </p:nvSpPr>
        <p:spPr>
          <a:xfrm>
            <a:off x="3970317" y="1194319"/>
            <a:ext cx="25853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>
                <a:solidFill>
                  <a:srgbClr val="C00000"/>
                </a:solidFill>
              </a:rPr>
              <a:t>Self-revision using ChatGPT prompt</a:t>
            </a:r>
          </a:p>
        </p:txBody>
      </p:sp>
    </p:spTree>
    <p:extLst>
      <p:ext uri="{BB962C8B-B14F-4D97-AF65-F5344CB8AC3E}">
        <p14:creationId xmlns:p14="http://schemas.microsoft.com/office/powerpoint/2010/main" val="195312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5617" y="3224463"/>
            <a:ext cx="3850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B050"/>
                </a:solidFill>
              </a:rPr>
              <a:t>If you fail, you can repeat without taking an extra semester.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618" y="1574365"/>
            <a:ext cx="385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B050"/>
                </a:solidFill>
              </a:rPr>
              <a:t>You don’t have so many subjects all at the same time.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5618" y="2399414"/>
            <a:ext cx="3769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B050"/>
                </a:solidFill>
              </a:rPr>
              <a:t>Frees up time for extended Major Project / Internship.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3002" y="1574365"/>
            <a:ext cx="3517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FF0000"/>
                </a:solidFill>
              </a:rPr>
              <a:t>Relatively tight schedules.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23003" y="2399414"/>
            <a:ext cx="38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FF0000"/>
                </a:solidFill>
              </a:rPr>
              <a:t>You have to keep up – no slacking!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3002" y="3224463"/>
            <a:ext cx="3978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FF0000"/>
                </a:solidFill>
              </a:rPr>
              <a:t>Less time to learn – but also more focused</a:t>
            </a:r>
          </a:p>
        </p:txBody>
      </p:sp>
      <p:pic>
        <p:nvPicPr>
          <p:cNvPr id="3076" name="Picture 4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52" y="4145578"/>
            <a:ext cx="3132848" cy="271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01607" y="288316"/>
            <a:ext cx="446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You are now in TERM MODE!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5616" y="886440"/>
            <a:ext cx="6341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>
                <a:solidFill>
                  <a:srgbClr val="0070C0"/>
                </a:solidFill>
              </a:rPr>
              <a:t>16 weeks </a:t>
            </a:r>
            <a:r>
              <a:rPr lang="en-SG" sz="3200" b="1">
                <a:solidFill>
                  <a:srgbClr val="0070C0"/>
                </a:solidFill>
                <a:sym typeface="Wingdings" panose="05000000000000000000" pitchFamily="2" charset="2"/>
              </a:rPr>
              <a:t> 8 weeks (-1 Flex Week)</a:t>
            </a:r>
            <a:endParaRPr lang="en-SG" sz="3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0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7400" y="661835"/>
            <a:ext cx="7772400" cy="888683"/>
          </a:xfrm>
        </p:spPr>
        <p:txBody>
          <a:bodyPr>
            <a:normAutofit fontScale="90000"/>
          </a:bodyPr>
          <a:lstStyle/>
          <a:p>
            <a:r>
              <a:rPr lang="en-SG" b="1"/>
              <a:t>Game Maths &amp; Physics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" y="2661760"/>
            <a:ext cx="3683596" cy="39215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1520" y="4459960"/>
            <a:ext cx="390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>
                <a:latin typeface="French Script MT" panose="03020402040607040605" pitchFamily="66" charset="0"/>
              </a:rPr>
              <a:t>For every action, there is an equal and opposite reaction.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2" y="1595024"/>
            <a:ext cx="4554168" cy="28649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0955087">
            <a:off x="421869" y="386494"/>
            <a:ext cx="1516313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 sz="2400"/>
              <a:t>So, what is</a:t>
            </a:r>
          </a:p>
        </p:txBody>
      </p:sp>
    </p:spTree>
    <p:extLst>
      <p:ext uri="{BB962C8B-B14F-4D97-AF65-F5344CB8AC3E}">
        <p14:creationId xmlns:p14="http://schemas.microsoft.com/office/powerpoint/2010/main" val="41696911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32044606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7276</TotalTime>
  <Words>1831</Words>
  <Application>Microsoft Office PowerPoint</Application>
  <PresentationFormat>On-screen Show (4:3)</PresentationFormat>
  <Paragraphs>242</Paragraphs>
  <Slides>38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-apple-system</vt:lpstr>
      <vt:lpstr>Arial</vt:lpstr>
      <vt:lpstr>Aspira</vt:lpstr>
      <vt:lpstr>Blackadder ITC</vt:lpstr>
      <vt:lpstr>Calibri</vt:lpstr>
      <vt:lpstr>Calibri Light</vt:lpstr>
      <vt:lpstr>French Script MT</vt:lpstr>
      <vt:lpstr>Office Theme</vt:lpstr>
      <vt:lpstr>Game Maths &amp;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 Maths &amp;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Maths &amp; Physics</dc:title>
  <dc:creator>Doug Finn</dc:creator>
  <cp:lastModifiedBy>Douglas FINNIGAN (TP)</cp:lastModifiedBy>
  <cp:revision>132</cp:revision>
  <dcterms:created xsi:type="dcterms:W3CDTF">2019-10-12T01:08:53Z</dcterms:created>
  <dcterms:modified xsi:type="dcterms:W3CDTF">2023-10-15T18:15:03Z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2021-10-08T07:02:57Z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16c12f93-b7cd-4245-bc2e-77e5aae0ee27</vt:lpwstr>
  </property>
  <property fmtid="{D5CDD505-2E9C-101B-9397-08002B2CF9AE}" pid="8" name="MSIP_Label_d528611d-fe69-484f-b56b-0db8a0d79612_ContentBits">
    <vt:lpwstr>0</vt:lpwstr>
  </property>
</Properties>
</file>